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60" r:id="rId2"/>
    <p:sldId id="455" r:id="rId3"/>
    <p:sldId id="456" r:id="rId4"/>
    <p:sldId id="457"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3" r:id="rId39"/>
    <p:sldId id="424" r:id="rId40"/>
    <p:sldId id="425" r:id="rId41"/>
    <p:sldId id="426" r:id="rId42"/>
    <p:sldId id="427" r:id="rId43"/>
    <p:sldId id="428" r:id="rId44"/>
    <p:sldId id="429" r:id="rId45"/>
    <p:sldId id="430" r:id="rId46"/>
    <p:sldId id="431" r:id="rId47"/>
    <p:sldId id="432" r:id="rId48"/>
    <p:sldId id="475" r:id="rId49"/>
    <p:sldId id="476" r:id="rId50"/>
    <p:sldId id="477" r:id="rId51"/>
    <p:sldId id="478" r:id="rId52"/>
    <p:sldId id="479" r:id="rId53"/>
    <p:sldId id="480" r:id="rId54"/>
    <p:sldId id="481" r:id="rId55"/>
    <p:sldId id="482" r:id="rId56"/>
    <p:sldId id="483"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 id="447" r:id="rId72"/>
    <p:sldId id="448" r:id="rId73"/>
    <p:sldId id="449" r:id="rId74"/>
    <p:sldId id="450" r:id="rId75"/>
    <p:sldId id="451" r:id="rId76"/>
    <p:sldId id="452" r:id="rId77"/>
    <p:sldId id="453" r:id="rId78"/>
    <p:sldId id="454" r:id="rId79"/>
    <p:sldId id="378" r:id="rId8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FF00"/>
    <a:srgbClr val="FFFFFF"/>
    <a:srgbClr val="FFCCCC"/>
    <a:srgbClr val="FF99FF"/>
    <a:srgbClr val="FF0066"/>
    <a:srgbClr val="3333FF"/>
    <a:srgbClr val="060D4C"/>
    <a:srgbClr val="042B6C"/>
    <a:srgbClr val="3366CC"/>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822" y="-2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A9F8A9C-6116-4124-9DF7-34A25AD14388}" type="datetimeFigureOut">
              <a:rPr lang="zh-CN" altLang="en-US"/>
              <a:pPr/>
              <a:t>2017-4-28</a:t>
            </a:fld>
            <a:endParaRPr lang="en-US" altLang="zh-CN"/>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AD65599-DA2F-453F-A52B-C0AAB4200215}"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7A3D9E-DCD3-4B6C-9732-749F020581E8}" type="slidenum">
              <a:rPr lang="zh-CN" altLang="en-US" smtClean="0"/>
              <a:pPr/>
              <a:t>10</a:t>
            </a:fld>
            <a:endParaRPr lang="zh-CN" altLang="en-US"/>
          </a:p>
        </p:txBody>
      </p:sp>
    </p:spTree>
    <p:extLst>
      <p:ext uri="{BB962C8B-B14F-4D97-AF65-F5344CB8AC3E}">
        <p14:creationId xmlns="" xmlns:p14="http://schemas.microsoft.com/office/powerpoint/2010/main" val="139597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C23D6ED7-CFC4-40D3-9494-5B87DCF23242}" type="datetimeFigureOut">
              <a:rPr lang="zh-CN" altLang="en-US"/>
              <a:pPr/>
              <a:t>2017-4-28</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34BF1D7-B95A-4C6F-87B7-B12EF4389A29}" type="slidenum">
              <a:rPr lang="zh-CN" altLang="en-US"/>
              <a:pPr/>
              <a:t>‹#›</a:t>
            </a:fld>
            <a:endParaRPr lang="en-US" altLang="zh-CN"/>
          </a:p>
        </p:txBody>
      </p:sp>
    </p:spTree>
    <p:extLst>
      <p:ext uri="{BB962C8B-B14F-4D97-AF65-F5344CB8AC3E}">
        <p14:creationId xmlns="" xmlns:p14="http://schemas.microsoft.com/office/powerpoint/2010/main" val="2368422770"/>
      </p:ext>
    </p:extLst>
  </p:cSld>
  <p:clrMapOvr>
    <a:masterClrMapping/>
  </p:clrMapOvr>
  <p:transition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fld id="{2A985D9A-A647-4CB2-837F-E233473D248B}" type="datetimeFigureOut">
              <a:rPr lang="zh-CN" altLang="en-US"/>
              <a:pPr/>
              <a:t>2017-4-28</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81575C-C396-4286-A301-A4CC911EF733}" type="slidenum">
              <a:rPr lang="zh-CN" altLang="en-US"/>
              <a:pPr/>
              <a:t>‹#›</a:t>
            </a:fld>
            <a:endParaRPr lang="en-US" altLang="zh-CN"/>
          </a:p>
        </p:txBody>
      </p:sp>
    </p:spTree>
    <p:extLst>
      <p:ext uri="{BB962C8B-B14F-4D97-AF65-F5344CB8AC3E}">
        <p14:creationId xmlns="" xmlns:p14="http://schemas.microsoft.com/office/powerpoint/2010/main" val="1953512094"/>
      </p:ext>
    </p:extLst>
  </p:cSld>
  <p:clrMapOvr>
    <a:masterClrMapping/>
  </p:clrMapOvr>
  <p:transition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AC2E804-02B2-4231-A7F1-B526AC9A9B7A}" type="datetimeFigureOut">
              <a:rPr lang="zh-CN" altLang="en-US"/>
              <a:pPr/>
              <a:t>2017-4-28</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B2D50CE-345E-44CA-B612-711862C73B9B}" type="slidenum">
              <a:rPr lang="zh-CN" altLang="en-US"/>
              <a:pPr/>
              <a:t>‹#›</a:t>
            </a:fld>
            <a:endParaRPr lang="en-US" altLang="zh-CN"/>
          </a:p>
        </p:txBody>
      </p:sp>
    </p:spTree>
    <p:extLst>
      <p:ext uri="{BB962C8B-B14F-4D97-AF65-F5344CB8AC3E}">
        <p14:creationId xmlns="" xmlns:p14="http://schemas.microsoft.com/office/powerpoint/2010/main" val="1192045585"/>
      </p:ext>
    </p:extLst>
  </p:cSld>
  <p:clrMapOvr>
    <a:masterClrMapping/>
  </p:clrMapOvr>
  <p:transition advClick="0"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166818B-9E62-4244-AE89-745ED5BB9718}" type="datetimeFigureOut">
              <a:rPr lang="zh-CN" altLang="en-US"/>
              <a:pPr/>
              <a:t>2017-4-28</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3C86503-6E9A-4565-88B2-84A2598862BA}" type="slidenum">
              <a:rPr lang="zh-CN" altLang="en-US"/>
              <a:pPr/>
              <a:t>‹#›</a:t>
            </a:fld>
            <a:endParaRPr lang="en-US" altLang="zh-CN"/>
          </a:p>
        </p:txBody>
      </p:sp>
    </p:spTree>
    <p:extLst>
      <p:ext uri="{BB962C8B-B14F-4D97-AF65-F5344CB8AC3E}">
        <p14:creationId xmlns="" xmlns:p14="http://schemas.microsoft.com/office/powerpoint/2010/main" val="2063890586"/>
      </p:ext>
    </p:extLst>
  </p:cSld>
  <p:clrMapOvr>
    <a:masterClrMapping/>
  </p:clrMapOvr>
  <p:transition advClick="0" advTm="600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7772400" cy="41148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2BEBA3A-1EF2-42BB-ABBE-EFC034402D55}" type="slidenum">
              <a:rPr lang="en-US" altLang="zh-CN"/>
              <a:pPr>
                <a:defRPr/>
              </a:pPr>
              <a:t>‹#›</a:t>
            </a:fld>
            <a:endParaRPr lang="en-US" altLang="zh-CN"/>
          </a:p>
        </p:txBody>
      </p:sp>
    </p:spTree>
    <p:extLst>
      <p:ext uri="{BB962C8B-B14F-4D97-AF65-F5344CB8AC3E}">
        <p14:creationId xmlns="" xmlns:p14="http://schemas.microsoft.com/office/powerpoint/2010/main" val="268793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81000"/>
            <a:ext cx="7239000" cy="563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94867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295400" y="381000"/>
            <a:ext cx="7239000" cy="5635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7790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76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smtClean="0"/>
            </a:lvl1pPr>
          </a:lstStyle>
          <a:p>
            <a:pPr>
              <a:defRPr/>
            </a:pPr>
            <a:fld id="{DD0041BD-AB2B-45B9-93FA-7333A5CEBC3C}"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CC84F61-535F-4B02-998A-6E8CCCAE8C4B}" type="datetimeFigureOut">
              <a:rPr lang="zh-CN" altLang="en-US"/>
              <a:pPr/>
              <a:t>2017-4-28</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8859221-9863-44B1-8405-D494E0622689}" type="slidenum">
              <a:rPr lang="zh-CN" altLang="en-US"/>
              <a:pPr/>
              <a:t>‹#›</a:t>
            </a:fld>
            <a:endParaRPr lang="en-US" altLang="zh-CN"/>
          </a:p>
        </p:txBody>
      </p:sp>
    </p:spTree>
    <p:extLst>
      <p:ext uri="{BB962C8B-B14F-4D97-AF65-F5344CB8AC3E}">
        <p14:creationId xmlns="" xmlns:p14="http://schemas.microsoft.com/office/powerpoint/2010/main" val="1165496012"/>
      </p:ext>
    </p:extLst>
  </p:cSld>
  <p:clrMapOvr>
    <a:masterClrMapping/>
  </p:clrMapOvr>
  <p:transition advClick="0" advTm="6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fld id="{B5C4C326-DDB9-48BC-8412-45F3B76691CD}" type="datetimeFigureOut">
              <a:rPr lang="zh-CN" altLang="en-US"/>
              <a:pPr/>
              <a:t>2017-4-28</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3A1E8A-EFFE-4574-8E04-03A0529BDD40}" type="slidenum">
              <a:rPr lang="zh-CN" altLang="en-US"/>
              <a:pPr/>
              <a:t>‹#›</a:t>
            </a:fld>
            <a:endParaRPr lang="en-US" altLang="zh-CN"/>
          </a:p>
        </p:txBody>
      </p:sp>
    </p:spTree>
    <p:extLst>
      <p:ext uri="{BB962C8B-B14F-4D97-AF65-F5344CB8AC3E}">
        <p14:creationId xmlns="" xmlns:p14="http://schemas.microsoft.com/office/powerpoint/2010/main" val="1389227173"/>
      </p:ext>
    </p:extLst>
  </p:cSld>
  <p:clrMapOvr>
    <a:masterClrMapping/>
  </p:clrMapOvr>
  <p:transition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C1E59ACC-5DCE-4E3D-A186-B0F146435509}" type="datetimeFigureOut">
              <a:rPr lang="zh-CN" altLang="en-US"/>
              <a:pPr/>
              <a:t>2017-4-28</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1FDAC03-64E6-4B3E-93BE-3BDE2D72A943}" type="slidenum">
              <a:rPr lang="zh-CN" altLang="en-US"/>
              <a:pPr/>
              <a:t>‹#›</a:t>
            </a:fld>
            <a:endParaRPr lang="en-US" altLang="zh-CN"/>
          </a:p>
        </p:txBody>
      </p:sp>
    </p:spTree>
    <p:extLst>
      <p:ext uri="{BB962C8B-B14F-4D97-AF65-F5344CB8AC3E}">
        <p14:creationId xmlns="" xmlns:p14="http://schemas.microsoft.com/office/powerpoint/2010/main" val="1554602535"/>
      </p:ext>
    </p:extLst>
  </p:cSld>
  <p:clrMapOvr>
    <a:masterClrMapping/>
  </p:clrMapOvr>
  <p:transition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5B6B3F9-C376-4A90-8BE7-73EB48CEFBBE}" type="datetimeFigureOut">
              <a:rPr lang="zh-CN" altLang="en-US"/>
              <a:pPr/>
              <a:t>2017-4-28</a:t>
            </a:fld>
            <a:endParaRPr lang="en-US" altLang="zh-CN"/>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7E563D92-1A4F-41D0-9CDE-FE5AE0882B4D}" type="slidenum">
              <a:rPr lang="zh-CN" altLang="en-US"/>
              <a:pPr/>
              <a:t>‹#›</a:t>
            </a:fld>
            <a:endParaRPr lang="en-US" altLang="zh-CN"/>
          </a:p>
        </p:txBody>
      </p:sp>
    </p:spTree>
    <p:extLst>
      <p:ext uri="{BB962C8B-B14F-4D97-AF65-F5344CB8AC3E}">
        <p14:creationId xmlns="" xmlns:p14="http://schemas.microsoft.com/office/powerpoint/2010/main" val="315782547"/>
      </p:ext>
    </p:extLst>
  </p:cSld>
  <p:clrMapOvr>
    <a:masterClrMapping/>
  </p:clrMapOvr>
  <p:transition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FA3D864C-8530-4D88-B78F-35666CCECAF8}" type="datetimeFigureOut">
              <a:rPr lang="zh-CN" altLang="en-US"/>
              <a:pPr/>
              <a:t>2017-4-28</a:t>
            </a:fld>
            <a:endParaRPr lang="en-US" altLang="zh-CN"/>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49D604-6EA3-4FFE-BB6D-73ED9C5D40A3}" type="slidenum">
              <a:rPr lang="zh-CN" altLang="en-US"/>
              <a:pPr/>
              <a:t>‹#›</a:t>
            </a:fld>
            <a:endParaRPr lang="en-US" altLang="zh-CN"/>
          </a:p>
        </p:txBody>
      </p:sp>
    </p:spTree>
    <p:extLst>
      <p:ext uri="{BB962C8B-B14F-4D97-AF65-F5344CB8AC3E}">
        <p14:creationId xmlns="" xmlns:p14="http://schemas.microsoft.com/office/powerpoint/2010/main" val="2946685071"/>
      </p:ext>
    </p:extLst>
  </p:cSld>
  <p:clrMapOvr>
    <a:masterClrMapping/>
  </p:clrMapOvr>
  <p:transition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674E06D3-BF4D-4F98-A754-FACC7884851F}" type="datetimeFigureOut">
              <a:rPr lang="zh-CN" altLang="en-US"/>
              <a:pPr/>
              <a:t>2017-4-28</a:t>
            </a:fld>
            <a:endParaRPr lang="en-US" altLang="zh-CN"/>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1F8ACD4-A236-4F57-A8D0-905C014E9377}" type="slidenum">
              <a:rPr lang="zh-CN" altLang="en-US"/>
              <a:pPr/>
              <a:t>‹#›</a:t>
            </a:fld>
            <a:endParaRPr lang="en-US" altLang="zh-CN"/>
          </a:p>
        </p:txBody>
      </p:sp>
      <p:pic>
        <p:nvPicPr>
          <p:cNvPr id="6" name="图片 5"/>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tretch>
            <a:fillRect/>
          </a:stretch>
        </p:blipFill>
        <p:spPr>
          <a:xfrm>
            <a:off x="6300192" y="6043358"/>
            <a:ext cx="2734050" cy="689597"/>
          </a:xfrm>
          <a:prstGeom prst="rect">
            <a:avLst/>
          </a:prstGeom>
        </p:spPr>
      </p:pic>
      <p:sp>
        <p:nvSpPr>
          <p:cNvPr id="8" name="文本框 7"/>
          <p:cNvSpPr txBox="1"/>
          <p:nvPr userDrawn="1"/>
        </p:nvSpPr>
        <p:spPr>
          <a:xfrm>
            <a:off x="179512" y="188640"/>
            <a:ext cx="3682752" cy="369332"/>
          </a:xfrm>
          <a:prstGeom prst="rect">
            <a:avLst/>
          </a:prstGeom>
          <a:noFill/>
        </p:spPr>
        <p:txBody>
          <a:bodyPr wrap="square" rtlCol="0">
            <a:spAutoFit/>
          </a:bodyPr>
          <a:lstStyle/>
          <a:p>
            <a:r>
              <a:rPr lang="zh-CN" altLang="en-US" b="1" spc="300" baseline="0" dirty="0" smtClean="0">
                <a:latin typeface="Times New Roman" panose="02020603050405020304" pitchFamily="18" charset="0"/>
                <a:ea typeface="方正兰亭超细黑简体" panose="02000000000000000000" pitchFamily="2" charset="-122"/>
                <a:cs typeface="Times New Roman" panose="02020603050405020304" pitchFamily="18" charset="0"/>
              </a:rPr>
              <a:t>■▐ </a:t>
            </a:r>
            <a:r>
              <a:rPr lang="zh-CN" altLang="en-US" b="1" spc="300" baseline="0" dirty="0" smtClean="0">
                <a:latin typeface="方正兰亭超细黑简体" panose="02000000000000000000" pitchFamily="2" charset="-122"/>
                <a:ea typeface="方正兰亭超细黑简体" panose="02000000000000000000" pitchFamily="2" charset="-122"/>
              </a:rPr>
              <a:t>电工电子实验中心 </a:t>
            </a:r>
            <a:r>
              <a:rPr lang="zh-CN" altLang="en-US" b="1" spc="300" baseline="0" dirty="0" smtClean="0">
                <a:latin typeface="Times New Roman" panose="02020603050405020304" pitchFamily="18" charset="0"/>
                <a:ea typeface="方正兰亭超细黑简体" panose="02000000000000000000" pitchFamily="2" charset="-122"/>
                <a:cs typeface="Times New Roman" panose="02020603050405020304" pitchFamily="18" charset="0"/>
              </a:rPr>
              <a:t>▌■</a:t>
            </a:r>
            <a:endParaRPr lang="zh-CN" altLang="en-US" b="1" spc="300" baseline="0"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 xmlns:p14="http://schemas.microsoft.com/office/powerpoint/2010/main" val="982013466"/>
      </p:ext>
    </p:extLst>
  </p:cSld>
  <p:clrMapOvr>
    <a:masterClrMapping/>
  </p:clrMapOvr>
  <p:transition advClick="0" advTm="6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灯片编号占位符 4"/>
          <p:cNvSpPr txBox="1">
            <a:spLocks/>
          </p:cNvSpPr>
          <p:nvPr userDrawn="1"/>
        </p:nvSpPr>
        <p:spPr bwMode="auto">
          <a:xfrm>
            <a:off x="8113650" y="6453336"/>
            <a:ext cx="1006521"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algn="ctr" eaLnBrk="1" hangingPunct="1">
              <a:defRPr sz="1300">
                <a:solidFill>
                  <a:srgbClr val="898989"/>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lvl="0"/>
            <a:r>
              <a:rPr lang="zh-CN" altLang="en-US" dirty="0" smtClean="0"/>
              <a:t>第</a:t>
            </a:r>
            <a:fld id="{2E49D604-6EA3-4FFE-BB6D-73ED9C5D40A3}" type="slidenum">
              <a:rPr lang="zh-CN" altLang="en-US" smtClean="0"/>
              <a:pPr lvl="0"/>
              <a:t>‹#›</a:t>
            </a:fld>
            <a:r>
              <a:rPr lang="zh-CN" altLang="en-US" dirty="0" smtClean="0"/>
              <a:t>页</a:t>
            </a:r>
            <a:endParaRPr lang="en-US" altLang="zh-CN" dirty="0"/>
          </a:p>
        </p:txBody>
      </p:sp>
    </p:spTree>
    <p:extLst>
      <p:ext uri="{BB962C8B-B14F-4D97-AF65-F5344CB8AC3E}">
        <p14:creationId xmlns="" xmlns:p14="http://schemas.microsoft.com/office/powerpoint/2010/main" val="3456735874"/>
      </p:ext>
    </p:extLst>
  </p:cSld>
  <p:clrMapOvr>
    <a:masterClrMapping/>
  </p:clrMapOvr>
  <p:transition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9EE4A0C4-0665-4ABC-8C10-5C0EFB3ACEF2}" type="datetimeFigureOut">
              <a:rPr lang="zh-CN" altLang="en-US" smtClean="0"/>
              <a:pPr/>
              <a:t>2017-4-28</a:t>
            </a:fld>
            <a:endParaRPr lang="en-US" altLang="zh-CN"/>
          </a:p>
        </p:txBody>
      </p:sp>
      <p:sp>
        <p:nvSpPr>
          <p:cNvPr id="6" name="页脚占位符 5"/>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3457D450-E368-4683-A7CB-5839825184F8}" type="slidenum">
              <a:rPr lang="zh-CN" altLang="en-US" smtClean="0"/>
              <a:pPr/>
              <a:t>‹#›</a:t>
            </a:fld>
            <a:endParaRPr lang="en-US" altLang="zh-CN"/>
          </a:p>
        </p:txBody>
      </p:sp>
    </p:spTree>
    <p:extLst>
      <p:ext uri="{BB962C8B-B14F-4D97-AF65-F5344CB8AC3E}">
        <p14:creationId xmlns="" xmlns:p14="http://schemas.microsoft.com/office/powerpoint/2010/main" val="4263568498"/>
      </p:ext>
    </p:extLst>
  </p:cSld>
  <p:clrMapOvr>
    <a:masterClrMapping/>
  </p:clrMapOvr>
  <p:transition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FFFFFF"/>
                </a:solidFill>
                <a:latin typeface="+mn-lt"/>
              </a:defRPr>
            </a:lvl1pPr>
          </a:lstStyle>
          <a:p>
            <a:fld id="{2B638C25-B035-428C-B77D-2E792F3E6CDA}" type="datetimeFigureOut">
              <a:rPr lang="zh-CN" altLang="en-US"/>
              <a:pPr/>
              <a:t>2017-4-28</a:t>
            </a:fld>
            <a:endParaRPr lang="en-US" altLang="zh-CN"/>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FFFFFF"/>
                </a:solidFill>
                <a:latin typeface="+mn-lt"/>
              </a:defRPr>
            </a:lvl1pPr>
          </a:lstStyle>
          <a:p>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FFFFFF"/>
                </a:solidFill>
                <a:latin typeface="+mn-lt"/>
              </a:defRPr>
            </a:lvl1pPr>
          </a:lstStyle>
          <a:p>
            <a:fld id="{9D3AB086-98CE-4DB6-AD9C-93C429FE3F1F}" type="slidenum">
              <a:rPr lang="zh-CN" altLang="en-US"/>
              <a:pPr/>
              <a:t>‹#›</a:t>
            </a:fld>
            <a:endParaRPr lang="en-US" altLang="zh-CN"/>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77" r:id="rId8"/>
    <p:sldLayoutId id="2147483657" r:id="rId9"/>
    <p:sldLayoutId id="2147483658" r:id="rId10"/>
    <p:sldLayoutId id="2147483659" r:id="rId11"/>
    <p:sldLayoutId id="2147483660" r:id="rId12"/>
    <p:sldLayoutId id="2147483672" r:id="rId13"/>
    <p:sldLayoutId id="2147483674" r:id="rId14"/>
    <p:sldLayoutId id="2147483675" r:id="rId15"/>
    <p:sldLayoutId id="2147483678" r:id="rId16"/>
  </p:sldLayoutIdLst>
  <p:transition advClick="0" advTm="600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33.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36.gif"/><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36.gi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8.xml"/><Relationship Id="rId1" Type="http://schemas.openxmlformats.org/officeDocument/2006/relationships/vmlDrawing" Target="../drawings/vmlDrawing11.vml"/><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vmlDrawing" Target="../drawings/vmlDrawing13.vml"/><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8.xml"/><Relationship Id="rId1" Type="http://schemas.openxmlformats.org/officeDocument/2006/relationships/vmlDrawing" Target="../drawings/vmlDrawing16.v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0"/>
          <p:cNvSpPr>
            <a:spLocks noChangeArrowheads="1"/>
          </p:cNvSpPr>
          <p:nvPr/>
        </p:nvSpPr>
        <p:spPr bwMode="auto">
          <a:xfrm rot="5400000">
            <a:off x="4087688" y="3126457"/>
            <a:ext cx="287338" cy="249238"/>
          </a:xfrm>
          <a:prstGeom prst="triangle">
            <a:avLst>
              <a:gd name="adj" fmla="val 50000"/>
            </a:avLst>
          </a:prstGeom>
          <a:solidFill>
            <a:srgbClr val="DDDDDD"/>
          </a:solidFill>
          <a:ln w="9525" cmpd="sng">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 name="Line 19"/>
          <p:cNvSpPr>
            <a:spLocks noChangeShapeType="1"/>
          </p:cNvSpPr>
          <p:nvPr/>
        </p:nvSpPr>
        <p:spPr bwMode="auto">
          <a:xfrm>
            <a:off x="4106738" y="908720"/>
            <a:ext cx="0" cy="4895850"/>
          </a:xfrm>
          <a:prstGeom prst="line">
            <a:avLst/>
          </a:prstGeom>
          <a:noFill/>
          <a:ln w="9525" cmpd="sng">
            <a:solidFill>
              <a:srgbClr val="DDDDDD"/>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cxnSp>
        <p:nvCxnSpPr>
          <p:cNvPr id="5" name="直接连接符 4"/>
          <p:cNvCxnSpPr>
            <a:cxnSpLocks noChangeShapeType="1"/>
          </p:cNvCxnSpPr>
          <p:nvPr/>
        </p:nvCxnSpPr>
        <p:spPr bwMode="auto">
          <a:xfrm>
            <a:off x="0" y="1844824"/>
            <a:ext cx="39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 name="直接连接符 5"/>
          <p:cNvCxnSpPr>
            <a:cxnSpLocks noChangeShapeType="1"/>
          </p:cNvCxnSpPr>
          <p:nvPr/>
        </p:nvCxnSpPr>
        <p:spPr bwMode="auto">
          <a:xfrm flipV="1">
            <a:off x="3742810" y="1050311"/>
            <a:ext cx="0" cy="792000"/>
          </a:xfrm>
          <a:prstGeom prst="line">
            <a:avLst/>
          </a:prstGeom>
          <a:noFill/>
          <a:ln w="38100" cmpd="sng">
            <a:solidFill>
              <a:srgbClr val="FFC000"/>
            </a:solidFill>
            <a:round/>
            <a:headEnd/>
            <a:tailEnd/>
          </a:ln>
          <a:extLst>
            <a:ext uri="{909E8E84-426E-40DD-AFC4-6F175D3DCCD1}">
              <a14:hiddenFill xmlns="" xmlns:a14="http://schemas.microsoft.com/office/drawing/2010/main">
                <a:noFill/>
              </a14:hiddenFill>
            </a:ext>
          </a:extLst>
        </p:spPr>
      </p:cxnSp>
      <p:cxnSp>
        <p:nvCxnSpPr>
          <p:cNvPr id="7" name="直接连接符 7"/>
          <p:cNvCxnSpPr>
            <a:cxnSpLocks noChangeShapeType="1"/>
          </p:cNvCxnSpPr>
          <p:nvPr/>
        </p:nvCxnSpPr>
        <p:spPr bwMode="auto">
          <a:xfrm flipV="1">
            <a:off x="3826948" y="1264048"/>
            <a:ext cx="0" cy="576000"/>
          </a:xfrm>
          <a:prstGeom prst="line">
            <a:avLst/>
          </a:prstGeom>
          <a:noFill/>
          <a:ln w="38100">
            <a:solidFill>
              <a:srgbClr val="92D050"/>
            </a:solidFill>
            <a:round/>
            <a:headEnd/>
            <a:tailEnd/>
          </a:ln>
          <a:extLst>
            <a:ext uri="{909E8E84-426E-40DD-AFC4-6F175D3DCCD1}">
              <a14:hiddenFill xmlns="" xmlns:a14="http://schemas.microsoft.com/office/drawing/2010/main">
                <a:noFill/>
              </a14:hiddenFill>
            </a:ext>
          </a:extLst>
        </p:spPr>
      </p:cxnSp>
      <p:cxnSp>
        <p:nvCxnSpPr>
          <p:cNvPr id="10" name="直接连接符 7"/>
          <p:cNvCxnSpPr>
            <a:cxnSpLocks noChangeShapeType="1"/>
          </p:cNvCxnSpPr>
          <p:nvPr/>
        </p:nvCxnSpPr>
        <p:spPr bwMode="auto">
          <a:xfrm flipV="1">
            <a:off x="3923928" y="1446773"/>
            <a:ext cx="0" cy="396000"/>
          </a:xfrm>
          <a:prstGeom prst="line">
            <a:avLst/>
          </a:prstGeom>
          <a:noFill/>
          <a:ln w="38100">
            <a:solidFill>
              <a:schemeClr val="accent2">
                <a:lumMod val="40000"/>
                <a:lumOff val="60000"/>
              </a:schemeClr>
            </a:solidFill>
            <a:round/>
            <a:headEnd/>
            <a:tailEnd/>
          </a:ln>
          <a:extLst>
            <a:ext uri="{909E8E84-426E-40DD-AFC4-6F175D3DCCD1}">
              <a14:hiddenFill xmlns="" xmlns:a14="http://schemas.microsoft.com/office/drawing/2010/main">
                <a:noFill/>
              </a14:hiddenFill>
            </a:ext>
          </a:extLst>
        </p:spPr>
      </p:cxnSp>
      <p:sp>
        <p:nvSpPr>
          <p:cNvPr id="4" name="文本框 3"/>
          <p:cNvSpPr txBox="1"/>
          <p:nvPr/>
        </p:nvSpPr>
        <p:spPr>
          <a:xfrm>
            <a:off x="4644008" y="1070607"/>
            <a:ext cx="2448106" cy="769441"/>
          </a:xfrm>
          <a:prstGeom prst="rect">
            <a:avLst/>
          </a:prstGeom>
          <a:noFill/>
        </p:spPr>
        <p:txBody>
          <a:bodyPr wrap="none" rtlCol="0">
            <a:spAutoFit/>
          </a:bodyPr>
          <a:lstStyle/>
          <a:p>
            <a:r>
              <a:rPr lang="zh-CN" altLang="en-US" sz="4400" b="1" dirty="0" smtClean="0">
                <a:latin typeface="黑体" panose="02010609060101010101" pitchFamily="49" charset="-122"/>
                <a:ea typeface="黑体" panose="02010609060101010101" pitchFamily="49" charset="-122"/>
              </a:rPr>
              <a:t>第五次课</a:t>
            </a:r>
            <a:endParaRPr lang="zh-CN" altLang="en-US" sz="4400" b="1" dirty="0">
              <a:latin typeface="黑体" panose="02010609060101010101" pitchFamily="49" charset="-122"/>
              <a:ea typeface="黑体" panose="02010609060101010101" pitchFamily="49" charset="-122"/>
            </a:endParaRPr>
          </a:p>
        </p:txBody>
      </p:sp>
      <p:sp>
        <p:nvSpPr>
          <p:cNvPr id="12" name="Rectangle 5"/>
          <p:cNvSpPr txBox="1">
            <a:spLocks noChangeArrowheads="1"/>
          </p:cNvSpPr>
          <p:nvPr/>
        </p:nvSpPr>
        <p:spPr bwMode="auto">
          <a:xfrm>
            <a:off x="4465129" y="2132856"/>
            <a:ext cx="4324377" cy="3523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lnSpc>
                <a:spcPct val="150000"/>
              </a:lnSpc>
              <a:spcBef>
                <a:spcPct val="20000"/>
              </a:spcBef>
              <a:buFont typeface="Arial" panose="020B0604020202020204" pitchFamily="34" charset="0"/>
              <a:buChar char="•"/>
            </a:pPr>
            <a:r>
              <a:rPr lang="zh-CN" altLang="en-US" sz="3200" b="1" dirty="0" smtClean="0">
                <a:solidFill>
                  <a:srgbClr val="FFFF00"/>
                </a:solidFill>
                <a:latin typeface="Calibri" panose="020F0502020204030204" pitchFamily="34" charset="0"/>
              </a:rPr>
              <a:t>连续时间系统的模拟</a:t>
            </a:r>
            <a:r>
              <a:rPr lang="zh-CN" altLang="en-US" sz="3200" b="1" dirty="0">
                <a:solidFill>
                  <a:srgbClr val="FFFF00"/>
                </a:solidFill>
                <a:latin typeface="Calibri" panose="020F0502020204030204" pitchFamily="34" charset="0"/>
              </a:rPr>
              <a:t/>
            </a:r>
            <a:br>
              <a:rPr lang="zh-CN" altLang="en-US" sz="3200" b="1" dirty="0">
                <a:solidFill>
                  <a:srgbClr val="FFFF00"/>
                </a:solidFill>
                <a:latin typeface="Calibri" panose="020F0502020204030204" pitchFamily="34" charset="0"/>
              </a:rPr>
            </a:br>
            <a:endParaRPr lang="en-US" altLang="zh-CN" sz="3200" b="1" dirty="0" smtClean="0">
              <a:solidFill>
                <a:srgbClr val="FFFF00"/>
              </a:solidFill>
              <a:latin typeface="Calibri" panose="020F0502020204030204" pitchFamily="34" charset="0"/>
            </a:endParaRPr>
          </a:p>
          <a:p>
            <a:pPr marL="457200" indent="-457200" eaLnBrk="1" hangingPunct="1">
              <a:lnSpc>
                <a:spcPct val="150000"/>
              </a:lnSpc>
              <a:spcBef>
                <a:spcPct val="20000"/>
              </a:spcBef>
              <a:buFont typeface="Arial" panose="020B0604020202020204" pitchFamily="34" charset="0"/>
              <a:buChar char="•"/>
            </a:pPr>
            <a:r>
              <a:rPr lang="zh-CN" altLang="en-US" sz="3200" b="1" dirty="0" smtClean="0">
                <a:solidFill>
                  <a:srgbClr val="FFFF00"/>
                </a:solidFill>
                <a:latin typeface="Calibri" panose="020F0502020204030204" pitchFamily="34" charset="0"/>
              </a:rPr>
              <a:t>数字电路的测试与装配</a:t>
            </a:r>
          </a:p>
        </p:txBody>
      </p:sp>
      <p:sp>
        <p:nvSpPr>
          <p:cNvPr id="13" name="Text Box 4"/>
          <p:cNvSpPr txBox="1">
            <a:spLocks noChangeArrowheads="1"/>
          </p:cNvSpPr>
          <p:nvPr/>
        </p:nvSpPr>
        <p:spPr bwMode="auto">
          <a:xfrm>
            <a:off x="35496" y="4365625"/>
            <a:ext cx="4249737" cy="11264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marL="93663" indent="-6350">
              <a:spcBef>
                <a:spcPct val="20000"/>
              </a:spcBef>
              <a:buClr>
                <a:schemeClr val="hlink"/>
              </a:buClr>
              <a:buSzPct val="70000"/>
              <a:buFont typeface="Wingdings" panose="05000000000000000000" pitchFamily="2" charset="2"/>
              <a:buChar char="v"/>
              <a:tabLst>
                <a:tab pos="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tabLst>
                <a:tab pos="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tabLst>
                <a:tab pos="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tabLst>
                <a:tab pos="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tabLst>
                <a:tab pos="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tabLst>
                <a:tab pos="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tabLst>
                <a:tab pos="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tabLst>
                <a:tab pos="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tabLst>
                <a:tab pos="0" algn="l"/>
              </a:tabLst>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lang="en-US" altLang="zh-CN" sz="2800" b="1">
                <a:solidFill>
                  <a:srgbClr val="FFFFFF"/>
                </a:solidFill>
                <a:latin typeface="Simplified Arabic" panose="02020603050405020304" pitchFamily="18" charset="-78"/>
                <a:ea typeface="微软雅黑" panose="020B0503020204020204" pitchFamily="34" charset="-122"/>
              </a:rPr>
              <a:t>E-MAIL</a:t>
            </a:r>
            <a:r>
              <a:rPr lang="zh-CN" altLang="en-US" sz="2800" b="1">
                <a:solidFill>
                  <a:srgbClr val="FFFFFF"/>
                </a:solidFill>
                <a:latin typeface="Simplified Arabic" panose="02020603050405020304" pitchFamily="18" charset="-78"/>
                <a:ea typeface="微软雅黑" panose="020B0503020204020204" pitchFamily="34" charset="-122"/>
              </a:rPr>
              <a:t>：</a:t>
            </a:r>
            <a:r>
              <a:rPr lang="en-US" altLang="zh-CN" sz="2800" b="1">
                <a:solidFill>
                  <a:srgbClr val="FFFFFF"/>
                </a:solidFill>
                <a:latin typeface="Simplified Arabic" panose="02020603050405020304" pitchFamily="18" charset="-78"/>
                <a:ea typeface="微软雅黑" panose="020B0503020204020204" pitchFamily="34" charset="-122"/>
              </a:rPr>
              <a:t>changym@njupt.edu.cn</a:t>
            </a:r>
          </a:p>
        </p:txBody>
      </p:sp>
      <p:sp>
        <p:nvSpPr>
          <p:cNvPr id="14" name="Rectangle 5"/>
          <p:cNvSpPr>
            <a:spLocks noRot="1" noChangeArrowheads="1"/>
          </p:cNvSpPr>
          <p:nvPr/>
        </p:nvSpPr>
        <p:spPr bwMode="auto">
          <a:xfrm>
            <a:off x="35496" y="2924175"/>
            <a:ext cx="4249737"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b="1" dirty="0">
                <a:solidFill>
                  <a:srgbClr val="FFFFFF"/>
                </a:solidFill>
                <a:latin typeface="Simplified Arabic" panose="02020603050405020304" pitchFamily="18" charset="-78"/>
                <a:ea typeface="微软雅黑" panose="020B0503020204020204" pitchFamily="34" charset="-122"/>
              </a:rPr>
              <a:t>任课教师：常玉梅</a:t>
            </a:r>
            <a:endParaRPr lang="en-US" altLang="zh-CN" sz="2800" b="1" dirty="0">
              <a:solidFill>
                <a:srgbClr val="FFFFFF"/>
              </a:solidFill>
              <a:latin typeface="Simplified Arabic" panose="02020603050405020304" pitchFamily="18" charset="-78"/>
              <a:ea typeface="微软雅黑" panose="020B0503020204020204" pitchFamily="34" charset="-122"/>
            </a:endParaRPr>
          </a:p>
        </p:txBody>
      </p:sp>
    </p:spTree>
  </p:cSld>
  <p:clrMapOvr>
    <a:masterClrMapping/>
  </p:clrMapOvr>
  <p:transition advClick="0" advTm="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357158" y="571480"/>
            <a:ext cx="8487561" cy="5645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③</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运用</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Multisim</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的模拟器件库中的积分器、比例放大器、加法器等模块组构系统模拟电路。应遵循以下几个原则</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a:t>
            </a:r>
          </a:p>
          <a:p>
            <a:pPr eaLnBrk="1" hangingPunct="1">
              <a:spcBef>
                <a:spcPts val="1200"/>
              </a:spcBef>
              <a:buFont typeface="Wingdings" panose="05000000000000000000" pitchFamily="2" charset="2"/>
              <a:buChar char="Ø"/>
            </a:pPr>
            <a:r>
              <a:rPr lang="en-US" altLang="zh-CN" sz="2600" b="1" dirty="0" smtClean="0">
                <a:latin typeface="等线 Light" panose="02010600030101010101" pitchFamily="2" charset="-122"/>
                <a:ea typeface="等线 Light" panose="02010600030101010101" pitchFamily="2" charset="-122"/>
                <a:cs typeface="Times New Roman" panose="02020603050405020304" pitchFamily="18" charset="0"/>
              </a:rPr>
              <a:t>(</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1)</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系统模拟电路输入端必用加法器模块对输入信号和反馈信号求和，加法器输出送积分器模块</a:t>
            </a:r>
          </a:p>
          <a:p>
            <a:pPr eaLnBrk="1" hangingPunct="1">
              <a:spcBef>
                <a:spcPts val="1200"/>
              </a:spcBef>
              <a:buFont typeface="Wingdings" panose="05000000000000000000" pitchFamily="2" charset="2"/>
              <a:buChar char="Ø"/>
            </a:pP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(2)</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根据</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S </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的最高幂次</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n</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，取出</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n</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个积分器模块串接。</a:t>
            </a:r>
          </a:p>
          <a:p>
            <a:pPr eaLnBrk="1" hangingPunct="1">
              <a:spcBef>
                <a:spcPts val="1200"/>
              </a:spcBef>
              <a:buFont typeface="Wingdings" panose="05000000000000000000" pitchFamily="2" charset="2"/>
              <a:buChar char="Ø"/>
            </a:pP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(3)</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算子</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S</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的系数使用比例放大器模块</a:t>
            </a:r>
          </a:p>
          <a:p>
            <a:pPr eaLnBrk="1" hangingPunct="1">
              <a:spcBef>
                <a:spcPts val="1200"/>
              </a:spcBef>
              <a:buFont typeface="Wingdings" panose="05000000000000000000" pitchFamily="2" charset="2"/>
              <a:buChar char="Ø"/>
            </a:pP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(4)</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传输函数</a:t>
            </a:r>
            <a:r>
              <a:rPr lang="en-US" altLang="zh-CN" sz="2600" b="1" u="sng"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H(S)</a:t>
            </a:r>
            <a:r>
              <a:rPr lang="zh-CN" altLang="en-US" sz="2600" b="1" u="sng"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的分子是输出项</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，分子中各项比例放大器模块的输出用加法器求和后成为系统输出。分母是</a:t>
            </a:r>
            <a:r>
              <a:rPr lang="zh-CN" altLang="en-US" sz="26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负反馈项</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，其</a:t>
            </a:r>
            <a:r>
              <a:rPr lang="zh-CN" altLang="en-US" sz="2600" b="1" u="sng" dirty="0">
                <a:latin typeface="等线 Light" panose="02010600030101010101" pitchFamily="2" charset="-122"/>
                <a:ea typeface="等线 Light" panose="02010600030101010101" pitchFamily="2" charset="-122"/>
                <a:cs typeface="Times New Roman" panose="02020603050405020304" pitchFamily="18" charset="0"/>
              </a:rPr>
              <a:t>系数正、负异号后</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送输入端加法器。</a:t>
            </a:r>
          </a:p>
          <a:p>
            <a:pPr eaLnBrk="1" hangingPunct="1">
              <a:spcBef>
                <a:spcPts val="1200"/>
              </a:spcBef>
              <a:buFont typeface="Wingdings" panose="05000000000000000000" pitchFamily="2" charset="2"/>
              <a:buChar char="Ø"/>
            </a:pP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(5)</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分母中为</a:t>
            </a:r>
            <a:r>
              <a:rPr lang="en-US" altLang="zh-CN" sz="2600" b="1" dirty="0">
                <a:latin typeface="等线 Light" panose="02010600030101010101" pitchFamily="2" charset="-122"/>
                <a:ea typeface="等线 Light" panose="02010600030101010101" pitchFamily="2" charset="-122"/>
                <a:cs typeface="Times New Roman" panose="02020603050405020304" pitchFamily="18" charset="0"/>
              </a:rPr>
              <a:t>1</a:t>
            </a:r>
            <a:r>
              <a:rPr lang="zh-CN" altLang="en-US" sz="2600" b="1" dirty="0">
                <a:latin typeface="等线 Light" panose="02010600030101010101" pitchFamily="2" charset="-122"/>
                <a:ea typeface="等线 Light" panose="02010600030101010101" pitchFamily="2" charset="-122"/>
                <a:cs typeface="Times New Roman" panose="02020603050405020304" pitchFamily="18" charset="0"/>
              </a:rPr>
              <a:t>的常数项不用任何运算模块</a:t>
            </a:r>
          </a:p>
        </p:txBody>
      </p:sp>
    </p:spTree>
    <p:extLst>
      <p:ext uri="{BB962C8B-B14F-4D97-AF65-F5344CB8AC3E}">
        <p14:creationId xmlns="" xmlns:p14="http://schemas.microsoft.com/office/powerpoint/2010/main" val="3644848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274463" y="1005117"/>
            <a:ext cx="8857108"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Wingdings" panose="05000000000000000000" pitchFamily="2" charset="2"/>
              <a:buNone/>
            </a:pPr>
            <a:r>
              <a:rPr lang="en-US" altLang="zh-CN" sz="2600" b="1" dirty="0" smtClean="0">
                <a:latin typeface="等线 Light" panose="02010600030101010101" pitchFamily="2" charset="-122"/>
                <a:ea typeface="等线 Light" panose="02010600030101010101" pitchFamily="2" charset="-122"/>
              </a:rPr>
              <a:t>④</a:t>
            </a:r>
            <a:r>
              <a:rPr lang="zh-CN" altLang="en-US" sz="2600" b="1" dirty="0">
                <a:latin typeface="等线 Light" panose="02010600030101010101" pitchFamily="2" charset="-122"/>
                <a:ea typeface="等线 Light" panose="02010600030101010101" pitchFamily="2" charset="-122"/>
              </a:rPr>
              <a:t>直接运用</a:t>
            </a:r>
            <a:r>
              <a:rPr lang="en-US" altLang="zh-CN" sz="2600" b="1" dirty="0">
                <a:latin typeface="等线 Light" panose="02010600030101010101" pitchFamily="2" charset="-122"/>
                <a:ea typeface="等线 Light" panose="02010600030101010101" pitchFamily="2" charset="-122"/>
              </a:rPr>
              <a:t>Multisim</a:t>
            </a:r>
            <a:r>
              <a:rPr lang="zh-CN" altLang="en-US" sz="2600" b="1" dirty="0">
                <a:latin typeface="等线 Light" panose="02010600030101010101" pitchFamily="2" charset="-122"/>
                <a:ea typeface="等线 Light" panose="02010600030101010101" pitchFamily="2" charset="-122"/>
              </a:rPr>
              <a:t>的模拟器件库中的传输函数模块进行系统模拟</a:t>
            </a:r>
            <a:r>
              <a:rPr lang="en-US" altLang="zh-CN" sz="2600" b="1" dirty="0">
                <a:latin typeface="等线 Light" panose="02010600030101010101" pitchFamily="2" charset="-122"/>
                <a:ea typeface="等线 Light" panose="02010600030101010101" pitchFamily="2" charset="-122"/>
              </a:rPr>
              <a:t>: </a:t>
            </a:r>
            <a:r>
              <a:rPr lang="zh-CN" altLang="en-US" sz="2600" b="1" dirty="0">
                <a:latin typeface="等线 Light" panose="02010600030101010101" pitchFamily="2" charset="-122"/>
                <a:ea typeface="等线 Light" panose="02010600030101010101" pitchFamily="2" charset="-122"/>
              </a:rPr>
              <a:t>调用模拟器件库中的传输函数模块，按照式</a:t>
            </a:r>
            <a:r>
              <a:rPr lang="en-US" altLang="zh-CN" sz="2600" b="1" dirty="0">
                <a:latin typeface="等线 Light" panose="02010600030101010101" pitchFamily="2" charset="-122"/>
                <a:ea typeface="等线 Light" panose="02010600030101010101" pitchFamily="2" charset="-122"/>
              </a:rPr>
              <a:t>1</a:t>
            </a:r>
            <a:r>
              <a:rPr lang="zh-CN" altLang="en-US" sz="2600" b="1" dirty="0">
                <a:latin typeface="等线 Light" panose="02010600030101010101" pitchFamily="2" charset="-122"/>
                <a:ea typeface="等线 Light" panose="02010600030101010101" pitchFamily="2" charset="-122"/>
              </a:rPr>
              <a:t>设置分子分母相关参数。其中</a:t>
            </a:r>
            <a:r>
              <a:rPr lang="en-US" altLang="zh-CN" sz="2600" b="1" dirty="0">
                <a:latin typeface="等线 Light" panose="02010600030101010101" pitchFamily="2" charset="-122"/>
                <a:ea typeface="等线 Light" panose="02010600030101010101" pitchFamily="2" charset="-122"/>
              </a:rPr>
              <a:t>B</a:t>
            </a:r>
            <a:r>
              <a:rPr lang="en-US" altLang="zh-CN" sz="2600" b="1" baseline="-10000" dirty="0">
                <a:latin typeface="等线 Light" panose="02010600030101010101" pitchFamily="2" charset="-122"/>
                <a:ea typeface="等线 Light" panose="02010600030101010101" pitchFamily="2" charset="-122"/>
              </a:rPr>
              <a:t>5</a:t>
            </a:r>
            <a:r>
              <a:rPr lang="zh-CN" altLang="en-US" sz="2600" b="1" dirty="0">
                <a:latin typeface="等线 Light" panose="02010600030101010101" pitchFamily="2" charset="-122"/>
                <a:ea typeface="等线 Light" panose="02010600030101010101" pitchFamily="2" charset="-122"/>
              </a:rPr>
              <a:t>～</a:t>
            </a:r>
            <a:r>
              <a:rPr lang="en-US" altLang="zh-CN" sz="2600" b="1" dirty="0">
                <a:latin typeface="等线 Light" panose="02010600030101010101" pitchFamily="2" charset="-122"/>
                <a:ea typeface="等线 Light" panose="02010600030101010101" pitchFamily="2" charset="-122"/>
              </a:rPr>
              <a:t>B</a:t>
            </a:r>
            <a:r>
              <a:rPr lang="en-US" altLang="zh-CN" sz="2600" b="1" baseline="-10000" dirty="0">
                <a:latin typeface="等线 Light" panose="02010600030101010101" pitchFamily="2" charset="-122"/>
                <a:ea typeface="等线 Light" panose="02010600030101010101" pitchFamily="2" charset="-122"/>
              </a:rPr>
              <a:t>0</a:t>
            </a:r>
            <a:r>
              <a:rPr lang="zh-CN" altLang="en-US" sz="2600" b="1" dirty="0">
                <a:latin typeface="等线 Light" panose="02010600030101010101" pitchFamily="2" charset="-122"/>
                <a:ea typeface="等线 Light" panose="02010600030101010101" pitchFamily="2" charset="-122"/>
              </a:rPr>
              <a:t>是分母的各项系数，</a:t>
            </a:r>
            <a:r>
              <a:rPr lang="en-US" altLang="zh-CN" sz="2600" b="1" dirty="0">
                <a:latin typeface="等线 Light" panose="02010600030101010101" pitchFamily="2" charset="-122"/>
                <a:ea typeface="等线 Light" panose="02010600030101010101" pitchFamily="2" charset="-122"/>
              </a:rPr>
              <a:t>A</a:t>
            </a:r>
            <a:r>
              <a:rPr lang="en-US" altLang="zh-CN" sz="2600" b="1" baseline="-10000" dirty="0">
                <a:latin typeface="等线 Light" panose="02010600030101010101" pitchFamily="2" charset="-122"/>
                <a:ea typeface="等线 Light" panose="02010600030101010101" pitchFamily="2" charset="-122"/>
              </a:rPr>
              <a:t>5</a:t>
            </a:r>
            <a:r>
              <a:rPr lang="zh-CN" altLang="en-US" sz="2600" b="1" dirty="0">
                <a:latin typeface="等线 Light" panose="02010600030101010101" pitchFamily="2" charset="-122"/>
                <a:ea typeface="等线 Light" panose="02010600030101010101" pitchFamily="2" charset="-122"/>
              </a:rPr>
              <a:t>～</a:t>
            </a:r>
            <a:r>
              <a:rPr lang="en-US" altLang="zh-CN" sz="2600" b="1" dirty="0">
                <a:latin typeface="等线 Light" panose="02010600030101010101" pitchFamily="2" charset="-122"/>
                <a:ea typeface="等线 Light" panose="02010600030101010101" pitchFamily="2" charset="-122"/>
              </a:rPr>
              <a:t>A</a:t>
            </a:r>
            <a:r>
              <a:rPr lang="en-US" altLang="zh-CN" sz="2600" b="1" baseline="-10000" dirty="0">
                <a:latin typeface="等线 Light" panose="02010600030101010101" pitchFamily="2" charset="-122"/>
                <a:ea typeface="等线 Light" panose="02010600030101010101" pitchFamily="2" charset="-122"/>
              </a:rPr>
              <a:t>0</a:t>
            </a:r>
            <a:r>
              <a:rPr lang="zh-CN" altLang="en-US" sz="2600" b="1" dirty="0">
                <a:latin typeface="等线 Light" panose="02010600030101010101" pitchFamily="2" charset="-122"/>
                <a:ea typeface="等线 Light" panose="02010600030101010101" pitchFamily="2" charset="-122"/>
              </a:rPr>
              <a:t>是分子的各项系数。</a:t>
            </a:r>
          </a:p>
        </p:txBody>
      </p:sp>
      <p:pic>
        <p:nvPicPr>
          <p:cNvPr id="2970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616563"/>
            <a:ext cx="7200800" cy="4031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2163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44450"/>
            <a:ext cx="8364538" cy="777875"/>
          </a:xfrm>
        </p:spPr>
        <p:txBody>
          <a:bodyPr>
            <a:normAutofit/>
          </a:bodyPr>
          <a:lstStyle/>
          <a:p>
            <a:r>
              <a:rPr lang="zh-CN" altLang="en-US" sz="3200" b="1" dirty="0">
                <a:solidFill>
                  <a:srgbClr val="00FF00"/>
                </a:solidFill>
                <a:latin typeface="黑体" pitchFamily="2" charset="-122"/>
                <a:ea typeface="黑体" pitchFamily="2" charset="-122"/>
              </a:rPr>
              <a:t>二、教材</a:t>
            </a:r>
            <a:r>
              <a:rPr lang="en-US" altLang="zh-CN" sz="3200" b="1" dirty="0">
                <a:solidFill>
                  <a:srgbClr val="00FF00"/>
                </a:solidFill>
                <a:latin typeface="黑体" pitchFamily="2" charset="-122"/>
                <a:ea typeface="黑体" pitchFamily="2" charset="-122"/>
              </a:rPr>
              <a:t>P17</a:t>
            </a:r>
            <a:r>
              <a:rPr lang="zh-CN" altLang="en-US" sz="3200" b="1" dirty="0">
                <a:solidFill>
                  <a:srgbClr val="00FF00"/>
                </a:solidFill>
                <a:latin typeface="黑体" pitchFamily="2" charset="-122"/>
                <a:ea typeface="黑体" pitchFamily="2" charset="-122"/>
              </a:rPr>
              <a:t>：图</a:t>
            </a:r>
            <a:r>
              <a:rPr lang="en-US" altLang="zh-CN" sz="3200" b="1" dirty="0">
                <a:solidFill>
                  <a:srgbClr val="00FF00"/>
                </a:solidFill>
                <a:latin typeface="黑体" pitchFamily="2" charset="-122"/>
                <a:ea typeface="黑体" pitchFamily="2" charset="-122"/>
              </a:rPr>
              <a:t>2-14 RC</a:t>
            </a:r>
            <a:r>
              <a:rPr lang="zh-CN" altLang="en-US" sz="3200" b="1" dirty="0">
                <a:solidFill>
                  <a:srgbClr val="00FF00"/>
                </a:solidFill>
                <a:latin typeface="黑体" pitchFamily="2" charset="-122"/>
                <a:ea typeface="黑体" pitchFamily="2" charset="-122"/>
              </a:rPr>
              <a:t>低通电</a:t>
            </a:r>
            <a:r>
              <a:rPr lang="zh-CN" altLang="en-US" sz="3200" b="1" dirty="0" smtClean="0">
                <a:solidFill>
                  <a:srgbClr val="00FF00"/>
                </a:solidFill>
                <a:latin typeface="黑体" pitchFamily="2" charset="-122"/>
                <a:ea typeface="黑体" pitchFamily="2" charset="-122"/>
              </a:rPr>
              <a:t>路</a:t>
            </a:r>
            <a:endParaRPr lang="zh-CN" altLang="en-US" sz="3200" b="1" dirty="0">
              <a:solidFill>
                <a:srgbClr val="00FF00"/>
              </a:solidFill>
              <a:latin typeface="黑体" pitchFamily="2" charset="-122"/>
              <a:ea typeface="黑体" pitchFamily="2" charset="-122"/>
            </a:endParaRPr>
          </a:p>
        </p:txBody>
      </p:sp>
      <p:sp>
        <p:nvSpPr>
          <p:cNvPr id="30723" name="Rectangle 2"/>
          <p:cNvSpPr>
            <a:spLocks noChangeArrowheads="1"/>
          </p:cNvSpPr>
          <p:nvPr/>
        </p:nvSpPr>
        <p:spPr bwMode="auto">
          <a:xfrm>
            <a:off x="637381" y="322263"/>
            <a:ext cx="8229600"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b="1" dirty="0">
              <a:latin typeface="方正楷体_GBK" pitchFamily="65" charset="-122"/>
              <a:ea typeface="方正楷体_GBK" pitchFamily="65" charset="-122"/>
            </a:endParaRPr>
          </a:p>
        </p:txBody>
      </p:sp>
      <p:sp>
        <p:nvSpPr>
          <p:cNvPr id="30724" name="Rectangle 3"/>
          <p:cNvSpPr>
            <a:spLocks noChangeArrowheads="1"/>
          </p:cNvSpPr>
          <p:nvPr/>
        </p:nvSpPr>
        <p:spPr bwMode="auto">
          <a:xfrm>
            <a:off x="771955" y="1094104"/>
            <a:ext cx="7561263" cy="57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800" b="1" dirty="0">
                <a:latin typeface="华文楷体" panose="02010600040101010101" pitchFamily="2" charset="-122"/>
                <a:ea typeface="华文楷体" panose="02010600040101010101" pitchFamily="2" charset="-122"/>
              </a:rPr>
              <a:t>时域电路：             </a:t>
            </a:r>
            <a:r>
              <a:rPr lang="zh-CN" altLang="en-US" sz="2800" b="1" dirty="0" smtClean="0">
                <a:latin typeface="华文楷体" panose="02010600040101010101" pitchFamily="2" charset="-122"/>
                <a:ea typeface="华文楷体" panose="02010600040101010101" pitchFamily="2" charset="-122"/>
              </a:rPr>
              <a:t>       复</a:t>
            </a:r>
            <a:r>
              <a:rPr lang="zh-CN" altLang="en-US" sz="2800" b="1" dirty="0">
                <a:latin typeface="华文楷体" panose="02010600040101010101" pitchFamily="2" charset="-122"/>
                <a:ea typeface="华文楷体" panose="02010600040101010101" pitchFamily="2" charset="-122"/>
              </a:rPr>
              <a:t>频域电路：</a:t>
            </a:r>
          </a:p>
        </p:txBody>
      </p:sp>
      <p:sp>
        <p:nvSpPr>
          <p:cNvPr id="30725" name="Rectangle 4"/>
          <p:cNvSpPr>
            <a:spLocks noChangeArrowheads="1"/>
          </p:cNvSpPr>
          <p:nvPr/>
        </p:nvSpPr>
        <p:spPr bwMode="auto">
          <a:xfrm>
            <a:off x="1165027" y="1774130"/>
            <a:ext cx="271462" cy="111125"/>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26" name="Rectangle 5"/>
          <p:cNvSpPr>
            <a:spLocks noChangeArrowheads="1"/>
          </p:cNvSpPr>
          <p:nvPr/>
        </p:nvSpPr>
        <p:spPr bwMode="auto">
          <a:xfrm>
            <a:off x="2123877" y="1774130"/>
            <a:ext cx="273050" cy="111125"/>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27" name="Line 6"/>
          <p:cNvSpPr>
            <a:spLocks noChangeShapeType="1"/>
          </p:cNvSpPr>
          <p:nvPr/>
        </p:nvSpPr>
        <p:spPr bwMode="auto">
          <a:xfrm>
            <a:off x="623689" y="1840805"/>
            <a:ext cx="541338"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28" name="Line 7"/>
          <p:cNvSpPr>
            <a:spLocks noChangeShapeType="1"/>
          </p:cNvSpPr>
          <p:nvPr/>
        </p:nvSpPr>
        <p:spPr bwMode="auto">
          <a:xfrm>
            <a:off x="1434902" y="1840805"/>
            <a:ext cx="690562"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29" name="Line 8"/>
          <p:cNvSpPr>
            <a:spLocks noChangeShapeType="1"/>
          </p:cNvSpPr>
          <p:nvPr/>
        </p:nvSpPr>
        <p:spPr bwMode="auto">
          <a:xfrm>
            <a:off x="2395339" y="1818580"/>
            <a:ext cx="1022350"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0" name="Line 9"/>
          <p:cNvSpPr>
            <a:spLocks noChangeShapeType="1"/>
          </p:cNvSpPr>
          <p:nvPr/>
        </p:nvSpPr>
        <p:spPr bwMode="auto">
          <a:xfrm>
            <a:off x="1790502" y="1818580"/>
            <a:ext cx="1587" cy="484188"/>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1" name="Line 10"/>
          <p:cNvSpPr>
            <a:spLocks noChangeShapeType="1"/>
          </p:cNvSpPr>
          <p:nvPr/>
        </p:nvSpPr>
        <p:spPr bwMode="auto">
          <a:xfrm>
            <a:off x="1665089" y="2302768"/>
            <a:ext cx="252413"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2" name="Line 11"/>
          <p:cNvSpPr>
            <a:spLocks noChangeShapeType="1"/>
          </p:cNvSpPr>
          <p:nvPr/>
        </p:nvSpPr>
        <p:spPr bwMode="auto">
          <a:xfrm>
            <a:off x="1665089" y="2434530"/>
            <a:ext cx="252413"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3" name="Line 12"/>
          <p:cNvSpPr>
            <a:spLocks noChangeShapeType="1"/>
          </p:cNvSpPr>
          <p:nvPr/>
        </p:nvSpPr>
        <p:spPr bwMode="auto">
          <a:xfrm>
            <a:off x="1790502" y="2434530"/>
            <a:ext cx="1587" cy="52705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4" name="Line 13"/>
          <p:cNvSpPr>
            <a:spLocks noChangeShapeType="1"/>
          </p:cNvSpPr>
          <p:nvPr/>
        </p:nvSpPr>
        <p:spPr bwMode="auto">
          <a:xfrm>
            <a:off x="2792214" y="1796355"/>
            <a:ext cx="0" cy="506413"/>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5" name="Line 14"/>
          <p:cNvSpPr>
            <a:spLocks noChangeShapeType="1"/>
          </p:cNvSpPr>
          <p:nvPr/>
        </p:nvSpPr>
        <p:spPr bwMode="auto">
          <a:xfrm>
            <a:off x="2666802" y="2302768"/>
            <a:ext cx="250825"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6" name="Line 15"/>
          <p:cNvSpPr>
            <a:spLocks noChangeShapeType="1"/>
          </p:cNvSpPr>
          <p:nvPr/>
        </p:nvSpPr>
        <p:spPr bwMode="auto">
          <a:xfrm>
            <a:off x="2666802" y="2434530"/>
            <a:ext cx="250825"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7" name="Line 16"/>
          <p:cNvSpPr>
            <a:spLocks noChangeShapeType="1"/>
          </p:cNvSpPr>
          <p:nvPr/>
        </p:nvSpPr>
        <p:spPr bwMode="auto">
          <a:xfrm>
            <a:off x="2792214" y="2434530"/>
            <a:ext cx="0" cy="52705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8" name="Line 17"/>
          <p:cNvSpPr>
            <a:spLocks noChangeShapeType="1"/>
          </p:cNvSpPr>
          <p:nvPr/>
        </p:nvSpPr>
        <p:spPr bwMode="auto">
          <a:xfrm>
            <a:off x="655439" y="2942530"/>
            <a:ext cx="2773363"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39" name="Oval 18"/>
          <p:cNvSpPr>
            <a:spLocks noChangeArrowheads="1"/>
          </p:cNvSpPr>
          <p:nvPr/>
        </p:nvSpPr>
        <p:spPr bwMode="auto">
          <a:xfrm>
            <a:off x="3428802" y="2899668"/>
            <a:ext cx="63500" cy="66675"/>
          </a:xfrm>
          <a:prstGeom prst="ellipse">
            <a:avLst/>
          </a:prstGeom>
          <a:noFill/>
          <a:ln w="28575">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0" name="Oval 19"/>
          <p:cNvSpPr>
            <a:spLocks noChangeArrowheads="1"/>
          </p:cNvSpPr>
          <p:nvPr/>
        </p:nvSpPr>
        <p:spPr bwMode="auto">
          <a:xfrm>
            <a:off x="571302" y="2899668"/>
            <a:ext cx="63500" cy="66675"/>
          </a:xfrm>
          <a:prstGeom prst="ellipse">
            <a:avLst/>
          </a:prstGeom>
          <a:noFill/>
          <a:ln w="28575">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1" name="Oval 20"/>
          <p:cNvSpPr>
            <a:spLocks noChangeArrowheads="1"/>
          </p:cNvSpPr>
          <p:nvPr/>
        </p:nvSpPr>
        <p:spPr bwMode="auto">
          <a:xfrm>
            <a:off x="560189" y="1796355"/>
            <a:ext cx="63500" cy="66675"/>
          </a:xfrm>
          <a:prstGeom prst="ellipse">
            <a:avLst/>
          </a:prstGeom>
          <a:noFill/>
          <a:ln w="28575">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2" name="Oval 21"/>
          <p:cNvSpPr>
            <a:spLocks noChangeArrowheads="1"/>
          </p:cNvSpPr>
          <p:nvPr/>
        </p:nvSpPr>
        <p:spPr bwMode="auto">
          <a:xfrm>
            <a:off x="3419277" y="1774130"/>
            <a:ext cx="63500" cy="66675"/>
          </a:xfrm>
          <a:prstGeom prst="ellipse">
            <a:avLst/>
          </a:prstGeom>
          <a:noFill/>
          <a:ln w="28575">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3" name="Line 22"/>
          <p:cNvSpPr>
            <a:spLocks noChangeShapeType="1"/>
          </p:cNvSpPr>
          <p:nvPr/>
        </p:nvSpPr>
        <p:spPr bwMode="auto">
          <a:xfrm>
            <a:off x="539552" y="2191643"/>
            <a:ext cx="0" cy="461962"/>
          </a:xfrm>
          <a:prstGeom prst="line">
            <a:avLst/>
          </a:prstGeom>
          <a:noFill/>
          <a:ln w="28575">
            <a:solidFill>
              <a:schemeClr val="tx2"/>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44" name="Line 23"/>
          <p:cNvSpPr>
            <a:spLocks noChangeShapeType="1"/>
          </p:cNvSpPr>
          <p:nvPr/>
        </p:nvSpPr>
        <p:spPr bwMode="auto">
          <a:xfrm>
            <a:off x="3416102" y="2126555"/>
            <a:ext cx="1587" cy="484188"/>
          </a:xfrm>
          <a:prstGeom prst="line">
            <a:avLst/>
          </a:prstGeom>
          <a:noFill/>
          <a:ln w="28575">
            <a:solidFill>
              <a:schemeClr val="tx2"/>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45" name="Oval 24"/>
          <p:cNvSpPr>
            <a:spLocks noChangeArrowheads="1"/>
          </p:cNvSpPr>
          <p:nvPr/>
        </p:nvSpPr>
        <p:spPr bwMode="auto">
          <a:xfrm>
            <a:off x="1760339" y="2899668"/>
            <a:ext cx="63500" cy="66675"/>
          </a:xfrm>
          <a:prstGeom prst="ellipse">
            <a:avLst/>
          </a:prstGeom>
          <a:solidFill>
            <a:srgbClr val="0000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6" name="Oval 25"/>
          <p:cNvSpPr>
            <a:spLocks noChangeArrowheads="1"/>
          </p:cNvSpPr>
          <p:nvPr/>
        </p:nvSpPr>
        <p:spPr bwMode="auto">
          <a:xfrm>
            <a:off x="2749352" y="1796355"/>
            <a:ext cx="63500" cy="66675"/>
          </a:xfrm>
          <a:prstGeom prst="ellipse">
            <a:avLst/>
          </a:prstGeom>
          <a:solidFill>
            <a:srgbClr val="0000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7" name="Oval 26"/>
          <p:cNvSpPr>
            <a:spLocks noChangeArrowheads="1"/>
          </p:cNvSpPr>
          <p:nvPr/>
        </p:nvSpPr>
        <p:spPr bwMode="auto">
          <a:xfrm>
            <a:off x="1749227" y="1796355"/>
            <a:ext cx="63500" cy="66675"/>
          </a:xfrm>
          <a:prstGeom prst="ellipse">
            <a:avLst/>
          </a:prstGeom>
          <a:solidFill>
            <a:srgbClr val="0000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48" name="Oval 27"/>
          <p:cNvSpPr>
            <a:spLocks noChangeArrowheads="1"/>
          </p:cNvSpPr>
          <p:nvPr/>
        </p:nvSpPr>
        <p:spPr bwMode="auto">
          <a:xfrm>
            <a:off x="2760464" y="2899668"/>
            <a:ext cx="65088" cy="66675"/>
          </a:xfrm>
          <a:prstGeom prst="ellipse">
            <a:avLst/>
          </a:prstGeom>
          <a:solidFill>
            <a:srgbClr val="0000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411676" name="Rectangle 28"/>
          <p:cNvSpPr>
            <a:spLocks noChangeArrowheads="1"/>
          </p:cNvSpPr>
          <p:nvPr/>
        </p:nvSpPr>
        <p:spPr bwMode="auto">
          <a:xfrm>
            <a:off x="610989" y="2205930"/>
            <a:ext cx="27305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algn="just" eaLnBrk="1" hangingPunct="1">
              <a:defRPr/>
            </a:pPr>
            <a:r>
              <a:rPr lang="en-US" altLang="zh-CN" sz="2000" b="1" i="1">
                <a:solidFill>
                  <a:schemeClr val="tx1"/>
                </a:solidFill>
                <a:effectLst>
                  <a:outerShdw blurRad="38100" dist="38100" dir="2700000" algn="tl">
                    <a:srgbClr val="C0C0C0"/>
                  </a:outerShdw>
                </a:effectLst>
                <a:latin typeface="Times New Roman" pitchFamily="18" charset="0"/>
                <a:ea typeface="宋体" pitchFamily="2" charset="-122"/>
              </a:rPr>
              <a:t>V</a:t>
            </a:r>
            <a:r>
              <a:rPr lang="en-US" altLang="zh-CN" sz="2000" b="1" baseline="-25000">
                <a:solidFill>
                  <a:schemeClr val="tx1"/>
                </a:solidFill>
                <a:effectLst>
                  <a:outerShdw blurRad="38100" dist="38100" dir="2700000" algn="tl">
                    <a:srgbClr val="C0C0C0"/>
                  </a:outerShdw>
                </a:effectLst>
                <a:latin typeface="Times New Roman" pitchFamily="18" charset="0"/>
                <a:ea typeface="宋体" pitchFamily="2" charset="-122"/>
              </a:rPr>
              <a:t>1</a:t>
            </a:r>
            <a:endParaRPr lang="en-US" altLang="zh-CN" sz="2000" b="1">
              <a:solidFill>
                <a:schemeClr val="tx1"/>
              </a:solidFill>
              <a:effectLst>
                <a:outerShdw blurRad="38100" dist="38100" dir="2700000" algn="tl">
                  <a:srgbClr val="C0C0C0"/>
                </a:outerShdw>
              </a:effectLst>
              <a:latin typeface="Tahoma" pitchFamily="34" charset="0"/>
              <a:ea typeface="宋体" pitchFamily="2" charset="-122"/>
            </a:endParaRPr>
          </a:p>
        </p:txBody>
      </p:sp>
      <p:sp>
        <p:nvSpPr>
          <p:cNvPr id="30750" name="Rectangle 29"/>
          <p:cNvSpPr>
            <a:spLocks noChangeArrowheads="1"/>
          </p:cNvSpPr>
          <p:nvPr/>
        </p:nvSpPr>
        <p:spPr bwMode="auto">
          <a:xfrm>
            <a:off x="3058914" y="2205930"/>
            <a:ext cx="314325" cy="506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a:latin typeface="Times New Roman" panose="02020603050405020304" pitchFamily="18" charset="0"/>
              </a:rPr>
              <a:t>V</a:t>
            </a:r>
            <a:r>
              <a:rPr lang="en-US" altLang="zh-CN" sz="2000" b="1" baseline="-25000">
                <a:latin typeface="Times New Roman" panose="02020603050405020304" pitchFamily="18" charset="0"/>
              </a:rPr>
              <a:t>2</a:t>
            </a:r>
            <a:endParaRPr lang="en-US" altLang="zh-CN" sz="2000" b="1">
              <a:latin typeface="Tahoma" panose="020B0604030504040204" pitchFamily="34" charset="0"/>
            </a:endParaRPr>
          </a:p>
        </p:txBody>
      </p:sp>
      <p:sp>
        <p:nvSpPr>
          <p:cNvPr id="30751" name="Rectangle 30"/>
          <p:cNvSpPr>
            <a:spLocks noChangeArrowheads="1"/>
          </p:cNvSpPr>
          <p:nvPr/>
        </p:nvSpPr>
        <p:spPr bwMode="auto">
          <a:xfrm>
            <a:off x="2843014" y="1990030"/>
            <a:ext cx="277813"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ts val="1700"/>
              </a:spcBef>
              <a:spcAft>
                <a:spcPts val="1650"/>
              </a:spcAft>
              <a:buClrTx/>
              <a:buSzTx/>
              <a:buFontTx/>
              <a:buNone/>
            </a:pPr>
            <a:r>
              <a:rPr lang="en-US" altLang="zh-CN" sz="2000" b="1" i="1">
                <a:latin typeface="Times New Roman" panose="02020603050405020304" pitchFamily="18" charset="0"/>
              </a:rPr>
              <a:t>C</a:t>
            </a:r>
            <a:endParaRPr lang="en-US" altLang="zh-CN" sz="2000" b="1">
              <a:latin typeface="Tahoma" panose="020B0604030504040204" pitchFamily="34" charset="0"/>
            </a:endParaRPr>
          </a:p>
        </p:txBody>
      </p:sp>
      <p:sp>
        <p:nvSpPr>
          <p:cNvPr id="30752" name="Rectangle 31"/>
          <p:cNvSpPr>
            <a:spLocks noChangeArrowheads="1"/>
          </p:cNvSpPr>
          <p:nvPr/>
        </p:nvSpPr>
        <p:spPr bwMode="auto">
          <a:xfrm>
            <a:off x="2208014" y="2302768"/>
            <a:ext cx="752475"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1</a:t>
            </a:r>
            <a:r>
              <a:rPr lang="en-US" altLang="zh-CN" sz="2000" b="1">
                <a:latin typeface="Times New Roman" panose="02020603050405020304" pitchFamily="18" charset="0"/>
                <a:sym typeface="Symbol" panose="05050102010706020507" pitchFamily="18" charset="2"/>
              </a:rPr>
              <a:t></a:t>
            </a:r>
            <a:r>
              <a:rPr lang="en-US" altLang="zh-CN" sz="2000" b="1">
                <a:latin typeface="Times New Roman" panose="02020603050405020304" pitchFamily="18" charset="0"/>
              </a:rPr>
              <a:t>F</a:t>
            </a:r>
            <a:endParaRPr lang="en-US" altLang="zh-CN" sz="2000" b="1">
              <a:latin typeface="Tahoma" panose="020B0604030504040204" pitchFamily="34" charset="0"/>
            </a:endParaRPr>
          </a:p>
        </p:txBody>
      </p:sp>
      <p:sp>
        <p:nvSpPr>
          <p:cNvPr id="30753" name="Rectangle 32"/>
          <p:cNvSpPr>
            <a:spLocks noChangeArrowheads="1"/>
          </p:cNvSpPr>
          <p:nvPr/>
        </p:nvSpPr>
        <p:spPr bwMode="auto">
          <a:xfrm>
            <a:off x="1206302" y="2302768"/>
            <a:ext cx="754062" cy="484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1</a:t>
            </a:r>
            <a:r>
              <a:rPr lang="en-US" altLang="zh-CN" sz="2000" b="1">
                <a:latin typeface="Times New Roman" panose="02020603050405020304" pitchFamily="18" charset="0"/>
                <a:sym typeface="Symbol" panose="05050102010706020507" pitchFamily="18" charset="2"/>
              </a:rPr>
              <a:t></a:t>
            </a:r>
            <a:r>
              <a:rPr lang="en-US" altLang="zh-CN" sz="2000" b="1">
                <a:latin typeface="Times New Roman" panose="02020603050405020304" pitchFamily="18" charset="0"/>
              </a:rPr>
              <a:t>F</a:t>
            </a:r>
            <a:endParaRPr lang="en-US" altLang="zh-CN" sz="2000" b="1">
              <a:latin typeface="Tahoma" panose="020B0604030504040204" pitchFamily="34" charset="0"/>
            </a:endParaRPr>
          </a:p>
        </p:txBody>
      </p:sp>
      <p:sp>
        <p:nvSpPr>
          <p:cNvPr id="30754" name="Rectangle 33"/>
          <p:cNvSpPr>
            <a:spLocks noChangeArrowheads="1"/>
          </p:cNvSpPr>
          <p:nvPr/>
        </p:nvSpPr>
        <p:spPr bwMode="auto">
          <a:xfrm>
            <a:off x="1042789" y="1845568"/>
            <a:ext cx="64770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1k</a:t>
            </a:r>
            <a:r>
              <a:rPr lang="en-US" altLang="zh-CN" sz="2000" b="1">
                <a:latin typeface="宋体" panose="02010600030101010101" pitchFamily="2" charset="-122"/>
                <a:sym typeface="Symbol" panose="05050102010706020507" pitchFamily="18" charset="2"/>
              </a:rPr>
              <a:t></a:t>
            </a:r>
            <a:endParaRPr lang="en-US" altLang="zh-CN" sz="2000" b="1">
              <a:latin typeface="Tahoma" panose="020B0604030504040204" pitchFamily="34" charset="0"/>
            </a:endParaRPr>
          </a:p>
        </p:txBody>
      </p:sp>
      <p:sp>
        <p:nvSpPr>
          <p:cNvPr id="30755" name="Rectangle 34"/>
          <p:cNvSpPr>
            <a:spLocks noChangeArrowheads="1"/>
          </p:cNvSpPr>
          <p:nvPr/>
        </p:nvSpPr>
        <p:spPr bwMode="auto">
          <a:xfrm>
            <a:off x="2050852" y="1845568"/>
            <a:ext cx="8778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1k</a:t>
            </a:r>
            <a:r>
              <a:rPr lang="en-US" altLang="zh-CN" sz="2000" b="1">
                <a:latin typeface="宋体" panose="02010600030101010101" pitchFamily="2" charset="-122"/>
                <a:sym typeface="Symbol" panose="05050102010706020507" pitchFamily="18" charset="2"/>
              </a:rPr>
              <a:t></a:t>
            </a:r>
            <a:endParaRPr lang="en-US" altLang="zh-CN" sz="2000" b="1">
              <a:latin typeface="Tahoma" panose="020B0604030504040204" pitchFamily="34" charset="0"/>
            </a:endParaRPr>
          </a:p>
        </p:txBody>
      </p:sp>
      <p:sp>
        <p:nvSpPr>
          <p:cNvPr id="30756" name="Rectangle 35"/>
          <p:cNvSpPr>
            <a:spLocks noChangeArrowheads="1"/>
          </p:cNvSpPr>
          <p:nvPr/>
        </p:nvSpPr>
        <p:spPr bwMode="auto">
          <a:xfrm>
            <a:off x="1834952" y="1990030"/>
            <a:ext cx="288925" cy="439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ts val="1700"/>
              </a:spcBef>
              <a:spcAft>
                <a:spcPts val="1650"/>
              </a:spcAft>
              <a:buClrTx/>
              <a:buSzTx/>
              <a:buFontTx/>
              <a:buNone/>
            </a:pPr>
            <a:r>
              <a:rPr lang="en-US" altLang="zh-CN" sz="2000" b="1" i="1">
                <a:latin typeface="Times New Roman" panose="02020603050405020304" pitchFamily="18" charset="0"/>
              </a:rPr>
              <a:t>C</a:t>
            </a:r>
            <a:endParaRPr lang="en-US" altLang="zh-CN" sz="2000" b="1" i="1">
              <a:latin typeface="Tahoma" panose="020B0604030504040204" pitchFamily="34" charset="0"/>
            </a:endParaRPr>
          </a:p>
        </p:txBody>
      </p:sp>
      <p:sp>
        <p:nvSpPr>
          <p:cNvPr id="30757" name="Rectangle 36"/>
          <p:cNvSpPr>
            <a:spLocks noChangeArrowheads="1"/>
          </p:cNvSpPr>
          <p:nvPr/>
        </p:nvSpPr>
        <p:spPr bwMode="auto">
          <a:xfrm>
            <a:off x="5240139" y="1701105"/>
            <a:ext cx="274638" cy="141288"/>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58" name="Rectangle 37"/>
          <p:cNvSpPr>
            <a:spLocks noChangeArrowheads="1"/>
          </p:cNvSpPr>
          <p:nvPr/>
        </p:nvSpPr>
        <p:spPr bwMode="auto">
          <a:xfrm>
            <a:off x="6227564" y="1701105"/>
            <a:ext cx="273050" cy="141288"/>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59" name="Line 38"/>
          <p:cNvSpPr>
            <a:spLocks noChangeShapeType="1"/>
          </p:cNvSpPr>
          <p:nvPr/>
        </p:nvSpPr>
        <p:spPr bwMode="auto">
          <a:xfrm>
            <a:off x="4697214" y="1766193"/>
            <a:ext cx="544513" cy="1587"/>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0" name="Line 39"/>
          <p:cNvSpPr>
            <a:spLocks noChangeShapeType="1"/>
          </p:cNvSpPr>
          <p:nvPr/>
        </p:nvSpPr>
        <p:spPr bwMode="auto">
          <a:xfrm>
            <a:off x="5524302" y="1766193"/>
            <a:ext cx="693737" cy="1587"/>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1" name="Line 40"/>
          <p:cNvSpPr>
            <a:spLocks noChangeShapeType="1"/>
          </p:cNvSpPr>
          <p:nvPr/>
        </p:nvSpPr>
        <p:spPr bwMode="auto">
          <a:xfrm>
            <a:off x="6500614" y="1756668"/>
            <a:ext cx="1025525" cy="1587"/>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2" name="Line 41"/>
          <p:cNvSpPr>
            <a:spLocks noChangeShapeType="1"/>
          </p:cNvSpPr>
          <p:nvPr/>
        </p:nvSpPr>
        <p:spPr bwMode="auto">
          <a:xfrm>
            <a:off x="5833864" y="2474218"/>
            <a:ext cx="1588" cy="61595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3" name="Line 42"/>
          <p:cNvSpPr>
            <a:spLocks noChangeShapeType="1"/>
          </p:cNvSpPr>
          <p:nvPr/>
        </p:nvSpPr>
        <p:spPr bwMode="auto">
          <a:xfrm>
            <a:off x="5706864" y="2350393"/>
            <a:ext cx="254000" cy="1587"/>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4" name="Line 43"/>
          <p:cNvSpPr>
            <a:spLocks noChangeShapeType="1"/>
          </p:cNvSpPr>
          <p:nvPr/>
        </p:nvSpPr>
        <p:spPr bwMode="auto">
          <a:xfrm>
            <a:off x="5706864" y="2488505"/>
            <a:ext cx="254000"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5" name="Line 44"/>
          <p:cNvSpPr>
            <a:spLocks noChangeShapeType="1"/>
          </p:cNvSpPr>
          <p:nvPr/>
        </p:nvSpPr>
        <p:spPr bwMode="auto">
          <a:xfrm>
            <a:off x="6913364" y="2469455"/>
            <a:ext cx="0" cy="652463"/>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6" name="Line 45"/>
          <p:cNvSpPr>
            <a:spLocks noChangeShapeType="1"/>
          </p:cNvSpPr>
          <p:nvPr/>
        </p:nvSpPr>
        <p:spPr bwMode="auto">
          <a:xfrm>
            <a:off x="5830689" y="1764605"/>
            <a:ext cx="1588" cy="573088"/>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7" name="Line 46"/>
          <p:cNvSpPr>
            <a:spLocks noChangeShapeType="1"/>
          </p:cNvSpPr>
          <p:nvPr/>
        </p:nvSpPr>
        <p:spPr bwMode="auto">
          <a:xfrm>
            <a:off x="6795889" y="2332930"/>
            <a:ext cx="252413" cy="1588"/>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8" name="Line 47"/>
          <p:cNvSpPr>
            <a:spLocks noChangeShapeType="1"/>
          </p:cNvSpPr>
          <p:nvPr/>
        </p:nvSpPr>
        <p:spPr bwMode="auto">
          <a:xfrm>
            <a:off x="6795889" y="2451993"/>
            <a:ext cx="252413" cy="1587"/>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69" name="Line 48"/>
          <p:cNvSpPr>
            <a:spLocks noChangeShapeType="1"/>
          </p:cNvSpPr>
          <p:nvPr/>
        </p:nvSpPr>
        <p:spPr bwMode="auto">
          <a:xfrm>
            <a:off x="6910189" y="1751905"/>
            <a:ext cx="0" cy="544513"/>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70" name="Line 49"/>
          <p:cNvSpPr>
            <a:spLocks noChangeShapeType="1"/>
          </p:cNvSpPr>
          <p:nvPr/>
        </p:nvSpPr>
        <p:spPr bwMode="auto">
          <a:xfrm>
            <a:off x="4706739" y="3104455"/>
            <a:ext cx="2784475" cy="0"/>
          </a:xfrm>
          <a:prstGeom prst="line">
            <a:avLst/>
          </a:prstGeom>
          <a:noFill/>
          <a:ln w="28575">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71" name="Oval 50"/>
          <p:cNvSpPr>
            <a:spLocks noChangeArrowheads="1"/>
          </p:cNvSpPr>
          <p:nvPr/>
        </p:nvSpPr>
        <p:spPr bwMode="auto">
          <a:xfrm>
            <a:off x="7513439" y="1704280"/>
            <a:ext cx="65088" cy="84138"/>
          </a:xfrm>
          <a:prstGeom prst="ellipse">
            <a:avLst/>
          </a:prstGeom>
          <a:noFill/>
          <a:ln w="28575">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72" name="Oval 51"/>
          <p:cNvSpPr>
            <a:spLocks noChangeArrowheads="1"/>
          </p:cNvSpPr>
          <p:nvPr/>
        </p:nvSpPr>
        <p:spPr bwMode="auto">
          <a:xfrm>
            <a:off x="4657527" y="1721743"/>
            <a:ext cx="63500" cy="84137"/>
          </a:xfrm>
          <a:prstGeom prst="ellipse">
            <a:avLst/>
          </a:prstGeom>
          <a:solidFill>
            <a:srgbClr val="FFFF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73" name="Oval 52"/>
          <p:cNvSpPr>
            <a:spLocks noChangeArrowheads="1"/>
          </p:cNvSpPr>
          <p:nvPr/>
        </p:nvSpPr>
        <p:spPr bwMode="auto">
          <a:xfrm>
            <a:off x="4657527" y="3056830"/>
            <a:ext cx="63500" cy="84138"/>
          </a:xfrm>
          <a:prstGeom prst="ellipse">
            <a:avLst/>
          </a:prstGeom>
          <a:solidFill>
            <a:srgbClr val="FFFF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74" name="Oval 53"/>
          <p:cNvSpPr>
            <a:spLocks noChangeArrowheads="1"/>
          </p:cNvSpPr>
          <p:nvPr/>
        </p:nvSpPr>
        <p:spPr bwMode="auto">
          <a:xfrm>
            <a:off x="7481689" y="3056830"/>
            <a:ext cx="63500" cy="84138"/>
          </a:xfrm>
          <a:prstGeom prst="ellipse">
            <a:avLst/>
          </a:prstGeom>
          <a:noFill/>
          <a:ln w="28575">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75" name="Line 54"/>
          <p:cNvSpPr>
            <a:spLocks noChangeShapeType="1"/>
          </p:cNvSpPr>
          <p:nvPr/>
        </p:nvSpPr>
        <p:spPr bwMode="auto">
          <a:xfrm>
            <a:off x="4636889" y="2247205"/>
            <a:ext cx="0" cy="585788"/>
          </a:xfrm>
          <a:prstGeom prst="line">
            <a:avLst/>
          </a:prstGeom>
          <a:noFill/>
          <a:ln w="28575">
            <a:solidFill>
              <a:schemeClr val="tx2"/>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76" name="Line 55"/>
          <p:cNvSpPr>
            <a:spLocks noChangeShapeType="1"/>
          </p:cNvSpPr>
          <p:nvPr/>
        </p:nvSpPr>
        <p:spPr bwMode="auto">
          <a:xfrm>
            <a:off x="7740452" y="2132905"/>
            <a:ext cx="1587" cy="615950"/>
          </a:xfrm>
          <a:prstGeom prst="line">
            <a:avLst/>
          </a:prstGeom>
          <a:noFill/>
          <a:ln w="28575">
            <a:solidFill>
              <a:schemeClr val="tx2"/>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777" name="Oval 56"/>
          <p:cNvSpPr>
            <a:spLocks noChangeArrowheads="1"/>
          </p:cNvSpPr>
          <p:nvPr/>
        </p:nvSpPr>
        <p:spPr bwMode="auto">
          <a:xfrm>
            <a:off x="6881614" y="1721743"/>
            <a:ext cx="65088" cy="84137"/>
          </a:xfrm>
          <a:prstGeom prst="ellipse">
            <a:avLst/>
          </a:prstGeom>
          <a:solidFill>
            <a:srgbClr val="FFFF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78" name="Oval 57"/>
          <p:cNvSpPr>
            <a:spLocks noChangeArrowheads="1"/>
          </p:cNvSpPr>
          <p:nvPr/>
        </p:nvSpPr>
        <p:spPr bwMode="auto">
          <a:xfrm>
            <a:off x="5800527" y="1728093"/>
            <a:ext cx="63500" cy="85725"/>
          </a:xfrm>
          <a:prstGeom prst="ellipse">
            <a:avLst/>
          </a:prstGeom>
          <a:solidFill>
            <a:srgbClr val="FFFF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79" name="Oval 58"/>
          <p:cNvSpPr>
            <a:spLocks noChangeArrowheads="1"/>
          </p:cNvSpPr>
          <p:nvPr/>
        </p:nvSpPr>
        <p:spPr bwMode="auto">
          <a:xfrm>
            <a:off x="5803702" y="3056830"/>
            <a:ext cx="63500" cy="84138"/>
          </a:xfrm>
          <a:prstGeom prst="ellipse">
            <a:avLst/>
          </a:prstGeom>
          <a:solidFill>
            <a:srgbClr val="FFFF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80" name="Oval 59"/>
          <p:cNvSpPr>
            <a:spLocks noChangeArrowheads="1"/>
          </p:cNvSpPr>
          <p:nvPr/>
        </p:nvSpPr>
        <p:spPr bwMode="auto">
          <a:xfrm>
            <a:off x="6867327" y="3048893"/>
            <a:ext cx="63500" cy="84137"/>
          </a:xfrm>
          <a:prstGeom prst="ellipse">
            <a:avLst/>
          </a:prstGeom>
          <a:solidFill>
            <a:srgbClr val="FFFF00"/>
          </a:solidFill>
          <a:ln w="28575">
            <a:solidFill>
              <a:schemeClr val="tx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0781" name="Rectangle 60"/>
          <p:cNvSpPr>
            <a:spLocks noChangeArrowheads="1"/>
          </p:cNvSpPr>
          <p:nvPr/>
        </p:nvSpPr>
        <p:spPr bwMode="auto">
          <a:xfrm>
            <a:off x="4571802" y="2288480"/>
            <a:ext cx="569912" cy="587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a:latin typeface="Times New Roman" panose="02020603050405020304" pitchFamily="18" charset="0"/>
              </a:rPr>
              <a:t> V</a:t>
            </a:r>
            <a:r>
              <a:rPr lang="en-US" altLang="zh-CN" sz="2000" b="1" baseline="-25000">
                <a:latin typeface="Times New Roman" panose="02020603050405020304" pitchFamily="18" charset="0"/>
              </a:rPr>
              <a:t>1</a:t>
            </a:r>
            <a:r>
              <a:rPr lang="en-US" altLang="zh-CN" sz="2000" b="1">
                <a:latin typeface="Times New Roman" panose="02020603050405020304" pitchFamily="18" charset="0"/>
              </a:rPr>
              <a:t>(S)</a:t>
            </a:r>
            <a:endParaRPr lang="en-US" altLang="zh-CN" sz="2000" b="1">
              <a:latin typeface="Tahoma" panose="020B0604030504040204" pitchFamily="34" charset="0"/>
            </a:endParaRPr>
          </a:p>
        </p:txBody>
      </p:sp>
      <p:sp>
        <p:nvSpPr>
          <p:cNvPr id="30782" name="Rectangle 61"/>
          <p:cNvSpPr>
            <a:spLocks noChangeArrowheads="1"/>
          </p:cNvSpPr>
          <p:nvPr/>
        </p:nvSpPr>
        <p:spPr bwMode="auto">
          <a:xfrm>
            <a:off x="4932164" y="1774130"/>
            <a:ext cx="823913"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1k</a:t>
            </a:r>
            <a:r>
              <a:rPr lang="en-US" altLang="zh-CN" sz="2000" b="1">
                <a:latin typeface="宋体" panose="02010600030101010101" pitchFamily="2" charset="-122"/>
                <a:sym typeface="Symbol" panose="05050102010706020507" pitchFamily="18" charset="2"/>
              </a:rPr>
              <a:t></a:t>
            </a:r>
            <a:endParaRPr lang="en-US" altLang="zh-CN" sz="2000" b="1">
              <a:latin typeface="Tahoma" panose="020B0604030504040204" pitchFamily="34" charset="0"/>
            </a:endParaRPr>
          </a:p>
        </p:txBody>
      </p:sp>
      <p:sp>
        <p:nvSpPr>
          <p:cNvPr id="30783" name="Rectangle 62"/>
          <p:cNvSpPr>
            <a:spLocks noChangeArrowheads="1"/>
          </p:cNvSpPr>
          <p:nvPr/>
        </p:nvSpPr>
        <p:spPr bwMode="auto">
          <a:xfrm>
            <a:off x="6164064" y="1780480"/>
            <a:ext cx="6223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1k</a:t>
            </a:r>
            <a:r>
              <a:rPr lang="en-US" altLang="zh-CN" sz="2000" b="1">
                <a:latin typeface="宋体" panose="02010600030101010101" pitchFamily="2" charset="-122"/>
                <a:sym typeface="Symbol" panose="05050102010706020507" pitchFamily="18" charset="2"/>
              </a:rPr>
              <a:t></a:t>
            </a:r>
            <a:endParaRPr lang="en-US" altLang="zh-CN" sz="2000" b="1">
              <a:latin typeface="Tahoma" panose="020B0604030504040204" pitchFamily="34" charset="0"/>
            </a:endParaRPr>
          </a:p>
        </p:txBody>
      </p:sp>
      <p:sp>
        <p:nvSpPr>
          <p:cNvPr id="30784" name="Rectangle 63"/>
          <p:cNvSpPr>
            <a:spLocks noChangeArrowheads="1"/>
          </p:cNvSpPr>
          <p:nvPr/>
        </p:nvSpPr>
        <p:spPr bwMode="auto">
          <a:xfrm>
            <a:off x="7019727" y="2205930"/>
            <a:ext cx="569912" cy="587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1000" b="1" i="1">
                <a:latin typeface="Times New Roman" panose="02020603050405020304" pitchFamily="18" charset="0"/>
              </a:rPr>
              <a:t> </a:t>
            </a:r>
            <a:r>
              <a:rPr lang="en-US" altLang="zh-CN" sz="2000" b="1" i="1">
                <a:latin typeface="Times New Roman" panose="02020603050405020304" pitchFamily="18" charset="0"/>
              </a:rPr>
              <a:t>V</a:t>
            </a:r>
            <a:r>
              <a:rPr lang="en-US" altLang="zh-CN" sz="2000" b="1" baseline="-25000">
                <a:latin typeface="Times New Roman" panose="02020603050405020304" pitchFamily="18" charset="0"/>
              </a:rPr>
              <a:t>2</a:t>
            </a:r>
            <a:r>
              <a:rPr lang="en-US" altLang="zh-CN" sz="2000" b="1">
                <a:latin typeface="Times New Roman" panose="02020603050405020304" pitchFamily="18" charset="0"/>
              </a:rPr>
              <a:t>(S)</a:t>
            </a:r>
            <a:endParaRPr lang="en-US" altLang="zh-CN" sz="2000" b="1">
              <a:latin typeface="Tahoma" panose="020B0604030504040204" pitchFamily="34" charset="0"/>
            </a:endParaRPr>
          </a:p>
        </p:txBody>
      </p:sp>
      <p:graphicFrame>
        <p:nvGraphicFramePr>
          <p:cNvPr id="30785" name="Object 64"/>
          <p:cNvGraphicFramePr>
            <a:graphicFrameLocks noChangeAspect="1"/>
          </p:cNvGraphicFramePr>
          <p:nvPr>
            <p:extLst>
              <p:ext uri="{D42A27DB-BD31-4B8C-83A1-F6EECF244321}">
                <p14:modId xmlns="" xmlns:p14="http://schemas.microsoft.com/office/powerpoint/2010/main" val="431831726"/>
              </p:ext>
            </p:extLst>
          </p:nvPr>
        </p:nvGraphicFramePr>
        <p:xfrm>
          <a:off x="5292527" y="2132905"/>
          <a:ext cx="401637" cy="631825"/>
        </p:xfrm>
        <a:graphic>
          <a:graphicData uri="http://schemas.openxmlformats.org/presentationml/2006/ole">
            <p:oleObj spid="_x0000_s78853" name="Equation" r:id="rId3" imgW="266584" imgH="418918" progId="Equation.DSMT4">
              <p:embed/>
            </p:oleObj>
          </a:graphicData>
        </a:graphic>
      </p:graphicFrame>
      <p:graphicFrame>
        <p:nvGraphicFramePr>
          <p:cNvPr id="30786" name="Object 65"/>
          <p:cNvGraphicFramePr>
            <a:graphicFrameLocks noChangeAspect="1"/>
          </p:cNvGraphicFramePr>
          <p:nvPr>
            <p:extLst>
              <p:ext uri="{D42A27DB-BD31-4B8C-83A1-F6EECF244321}">
                <p14:modId xmlns="" xmlns:p14="http://schemas.microsoft.com/office/powerpoint/2010/main" val="1197205669"/>
              </p:ext>
            </p:extLst>
          </p:nvPr>
        </p:nvGraphicFramePr>
        <p:xfrm>
          <a:off x="6397427" y="2132905"/>
          <a:ext cx="412750" cy="649288"/>
        </p:xfrm>
        <a:graphic>
          <a:graphicData uri="http://schemas.openxmlformats.org/presentationml/2006/ole">
            <p:oleObj spid="_x0000_s78854" name="Equation" r:id="rId4" imgW="266584" imgH="418918" progId="Equation.DSMT4">
              <p:embed/>
            </p:oleObj>
          </a:graphicData>
        </a:graphic>
      </p:graphicFrame>
      <p:sp>
        <p:nvSpPr>
          <p:cNvPr id="411714" name="Text Box 66"/>
          <p:cNvSpPr txBox="1">
            <a:spLocks noChangeArrowheads="1"/>
          </p:cNvSpPr>
          <p:nvPr/>
        </p:nvSpPr>
        <p:spPr bwMode="auto">
          <a:xfrm>
            <a:off x="395536" y="3269928"/>
            <a:ext cx="2303462"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2800" b="1" dirty="0">
                <a:solidFill>
                  <a:schemeClr val="tx1"/>
                </a:solidFill>
                <a:latin typeface="楷体" panose="02010609060101010101" pitchFamily="49" charset="-122"/>
                <a:ea typeface="楷体" panose="02010609060101010101" pitchFamily="49" charset="-122"/>
              </a:rPr>
              <a:t>传递函数：</a:t>
            </a:r>
          </a:p>
        </p:txBody>
      </p:sp>
      <p:graphicFrame>
        <p:nvGraphicFramePr>
          <p:cNvPr id="30789" name="Object 68"/>
          <p:cNvGraphicFramePr>
            <a:graphicFrameLocks noChangeAspect="1"/>
          </p:cNvGraphicFramePr>
          <p:nvPr>
            <p:extLst>
              <p:ext uri="{D42A27DB-BD31-4B8C-83A1-F6EECF244321}">
                <p14:modId xmlns="" xmlns:p14="http://schemas.microsoft.com/office/powerpoint/2010/main" val="1914942397"/>
              </p:ext>
            </p:extLst>
          </p:nvPr>
        </p:nvGraphicFramePr>
        <p:xfrm>
          <a:off x="179388" y="3789363"/>
          <a:ext cx="3816350" cy="2584450"/>
        </p:xfrm>
        <a:graphic>
          <a:graphicData uri="http://schemas.openxmlformats.org/presentationml/2006/ole">
            <p:oleObj spid="_x0000_s78855" name="Equation" r:id="rId5" imgW="3366360" imgH="2057760" progId="Equation.DSMT4">
              <p:embed/>
            </p:oleObj>
          </a:graphicData>
        </a:graphic>
      </p:graphicFrame>
      <p:sp>
        <p:nvSpPr>
          <p:cNvPr id="3" name="文本框 2"/>
          <p:cNvSpPr txBox="1"/>
          <p:nvPr/>
        </p:nvSpPr>
        <p:spPr>
          <a:xfrm>
            <a:off x="4433156" y="3964269"/>
            <a:ext cx="4433825" cy="2246769"/>
          </a:xfrm>
          <a:prstGeom prst="rect">
            <a:avLst/>
          </a:prstGeom>
          <a:noFill/>
        </p:spPr>
        <p:txBody>
          <a:bodyPr wrap="square" rtlCol="0">
            <a:spAutoFit/>
          </a:bodyPr>
          <a:lstStyle/>
          <a:p>
            <a:pPr marL="342900" indent="-342900">
              <a:spcBef>
                <a:spcPts val="1200"/>
              </a:spcBef>
              <a:buAutoNum type="arabicPeriod"/>
            </a:pPr>
            <a:r>
              <a:rPr lang="zh-CN" altLang="en-US" sz="2000" b="1" dirty="0" smtClean="0">
                <a:solidFill>
                  <a:srgbClr val="00FF00"/>
                </a:solidFill>
                <a:latin typeface="等线 Light" panose="02010600030101010101" pitchFamily="2" charset="-122"/>
                <a:ea typeface="等线 Light" panose="02010600030101010101" pitchFamily="2" charset="-122"/>
              </a:rPr>
              <a:t>最高次幂为</a:t>
            </a:r>
            <a:r>
              <a:rPr lang="en-US" altLang="zh-CN" sz="2000" b="1" dirty="0" smtClean="0">
                <a:solidFill>
                  <a:srgbClr val="00FF00"/>
                </a:solidFill>
                <a:latin typeface="等线 Light" panose="02010600030101010101" pitchFamily="2" charset="-122"/>
                <a:ea typeface="等线 Light" panose="02010600030101010101" pitchFamily="2" charset="-122"/>
              </a:rPr>
              <a:t>2</a:t>
            </a:r>
            <a:r>
              <a:rPr lang="zh-CN" altLang="en-US" sz="2000" b="1" dirty="0" smtClean="0">
                <a:solidFill>
                  <a:srgbClr val="00FF00"/>
                </a:solidFill>
                <a:latin typeface="等线 Light" panose="02010600030101010101" pitchFamily="2" charset="-122"/>
                <a:ea typeface="等线 Light" panose="02010600030101010101" pitchFamily="2" charset="-122"/>
              </a:rPr>
              <a:t>，因此需要</a:t>
            </a:r>
            <a:r>
              <a:rPr lang="en-US" altLang="zh-CN" sz="2000" b="1" dirty="0" smtClean="0">
                <a:solidFill>
                  <a:srgbClr val="00FF00"/>
                </a:solidFill>
                <a:latin typeface="等线 Light" panose="02010600030101010101" pitchFamily="2" charset="-122"/>
                <a:ea typeface="等线 Light" panose="02010600030101010101" pitchFamily="2" charset="-122"/>
              </a:rPr>
              <a:t>2</a:t>
            </a:r>
            <a:r>
              <a:rPr lang="zh-CN" altLang="en-US" sz="2000" b="1" dirty="0" smtClean="0">
                <a:solidFill>
                  <a:srgbClr val="00FF00"/>
                </a:solidFill>
                <a:latin typeface="等线 Light" panose="02010600030101010101" pitchFamily="2" charset="-122"/>
                <a:ea typeface="等线 Light" panose="02010600030101010101" pitchFamily="2" charset="-122"/>
              </a:rPr>
              <a:t>个积分器</a:t>
            </a:r>
            <a:endParaRPr lang="en-US" altLang="zh-CN" sz="2000" b="1" dirty="0" smtClean="0">
              <a:solidFill>
                <a:srgbClr val="00FF00"/>
              </a:solidFill>
              <a:latin typeface="等线 Light" panose="02010600030101010101" pitchFamily="2" charset="-122"/>
              <a:ea typeface="等线 Light" panose="02010600030101010101" pitchFamily="2" charset="-122"/>
            </a:endParaRPr>
          </a:p>
          <a:p>
            <a:pPr marL="342900" indent="-342900">
              <a:spcBef>
                <a:spcPts val="1200"/>
              </a:spcBef>
              <a:buAutoNum type="arabicPeriod"/>
            </a:pPr>
            <a:r>
              <a:rPr lang="zh-CN" altLang="en-US" sz="2000" b="1" dirty="0" smtClean="0">
                <a:solidFill>
                  <a:srgbClr val="00FF00"/>
                </a:solidFill>
                <a:latin typeface="等线 Light" panose="02010600030101010101" pitchFamily="2" charset="-122"/>
                <a:ea typeface="等线 Light" panose="02010600030101010101" pitchFamily="2" charset="-122"/>
              </a:rPr>
              <a:t>分子的幂次为</a:t>
            </a:r>
            <a:r>
              <a:rPr lang="en-US" altLang="zh-CN" sz="2000" b="1" dirty="0" smtClean="0">
                <a:solidFill>
                  <a:srgbClr val="00FF00"/>
                </a:solidFill>
                <a:latin typeface="等线 Light" panose="02010600030101010101" pitchFamily="2" charset="-122"/>
                <a:ea typeface="等线 Light" panose="02010600030101010101" pitchFamily="2" charset="-122"/>
              </a:rPr>
              <a:t>2</a:t>
            </a:r>
            <a:r>
              <a:rPr lang="zh-CN" altLang="en-US" sz="2000" b="1" dirty="0" smtClean="0">
                <a:solidFill>
                  <a:srgbClr val="00FF00"/>
                </a:solidFill>
                <a:latin typeface="等线 Light" panose="02010600030101010101" pitchFamily="2" charset="-122"/>
                <a:ea typeface="等线 Light" panose="02010600030101010101" pitchFamily="2" charset="-122"/>
              </a:rPr>
              <a:t>，因此输出项是第二个积分器的输出乘以放大器系数，然后输出</a:t>
            </a:r>
            <a:endParaRPr lang="en-US" altLang="zh-CN" sz="2000" b="1" dirty="0" smtClean="0">
              <a:solidFill>
                <a:srgbClr val="00FF00"/>
              </a:solidFill>
              <a:latin typeface="等线 Light" panose="02010600030101010101" pitchFamily="2" charset="-122"/>
              <a:ea typeface="等线 Light" panose="02010600030101010101" pitchFamily="2" charset="-122"/>
            </a:endParaRPr>
          </a:p>
          <a:p>
            <a:pPr marL="342900" indent="-342900">
              <a:spcBef>
                <a:spcPts val="1200"/>
              </a:spcBef>
              <a:buAutoNum type="arabicPeriod"/>
            </a:pPr>
            <a:r>
              <a:rPr lang="zh-CN" altLang="en-US" sz="2000" b="1" dirty="0" smtClean="0">
                <a:solidFill>
                  <a:srgbClr val="00FF00"/>
                </a:solidFill>
                <a:latin typeface="等线 Light" panose="02010600030101010101" pitchFamily="2" charset="-122"/>
                <a:ea typeface="等线 Light" panose="02010600030101010101" pitchFamily="2" charset="-122"/>
              </a:rPr>
              <a:t>加法器的反馈端要改负号</a:t>
            </a:r>
            <a:endParaRPr lang="en-US" altLang="zh-CN" sz="2000" b="1" dirty="0" smtClean="0">
              <a:solidFill>
                <a:srgbClr val="00FF00"/>
              </a:solidFill>
              <a:latin typeface="等线 Light" panose="02010600030101010101" pitchFamily="2" charset="-122"/>
              <a:ea typeface="等线 Light" panose="02010600030101010101" pitchFamily="2" charset="-122"/>
            </a:endParaRPr>
          </a:p>
          <a:p>
            <a:endParaRPr lang="zh-CN" altLang="en-US" sz="2000" b="1" dirty="0">
              <a:solidFill>
                <a:srgbClr val="00FF00"/>
              </a:solidFill>
              <a:latin typeface="等线 Light" panose="02010600030101010101" pitchFamily="2" charset="-122"/>
              <a:ea typeface="等线 Light" panose="02010600030101010101" pitchFamily="2" charset="-122"/>
            </a:endParaRPr>
          </a:p>
        </p:txBody>
      </p:sp>
    </p:spTree>
    <p:extLst>
      <p:ext uri="{BB962C8B-B14F-4D97-AF65-F5344CB8AC3E}">
        <p14:creationId xmlns="" xmlns:p14="http://schemas.microsoft.com/office/powerpoint/2010/main" val="350080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66675"/>
            <a:ext cx="8364538" cy="777875"/>
          </a:xfrm>
        </p:spPr>
        <p:txBody>
          <a:bodyPr>
            <a:normAutofit/>
          </a:bodyPr>
          <a:lstStyle/>
          <a:p>
            <a:r>
              <a:rPr lang="zh-CN" altLang="en-US" sz="3200" dirty="0"/>
              <a:t>三、教材</a:t>
            </a:r>
            <a:r>
              <a:rPr lang="en-US" altLang="zh-CN" sz="3200" dirty="0"/>
              <a:t>P17</a:t>
            </a:r>
            <a:r>
              <a:rPr lang="zh-CN" altLang="en-US" sz="3200" dirty="0"/>
              <a:t>：图</a:t>
            </a:r>
            <a:r>
              <a:rPr lang="en-US" altLang="zh-CN" sz="3200" dirty="0"/>
              <a:t>2-15 </a:t>
            </a:r>
            <a:r>
              <a:rPr lang="zh-CN" altLang="en-US" sz="3200" dirty="0"/>
              <a:t>二阶带通电</a:t>
            </a:r>
            <a:r>
              <a:rPr lang="zh-CN" altLang="en-US" sz="3200" dirty="0" smtClean="0"/>
              <a:t>路</a:t>
            </a:r>
            <a:endParaRPr lang="zh-CN" altLang="en-US" sz="3200" dirty="0"/>
          </a:p>
        </p:txBody>
      </p:sp>
      <p:sp>
        <p:nvSpPr>
          <p:cNvPr id="31747" name="Rectangle 2"/>
          <p:cNvSpPr>
            <a:spLocks noChangeArrowheads="1"/>
          </p:cNvSpPr>
          <p:nvPr/>
        </p:nvSpPr>
        <p:spPr bwMode="auto">
          <a:xfrm>
            <a:off x="457200" y="292100"/>
            <a:ext cx="8229600" cy="544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b="1" dirty="0">
              <a:latin typeface="方正楷体_GBK" pitchFamily="65" charset="-122"/>
              <a:ea typeface="方正楷体_GBK" pitchFamily="65" charset="-122"/>
            </a:endParaRPr>
          </a:p>
        </p:txBody>
      </p:sp>
      <p:sp>
        <p:nvSpPr>
          <p:cNvPr id="31748" name="Rectangle 3"/>
          <p:cNvSpPr>
            <a:spLocks noChangeArrowheads="1"/>
          </p:cNvSpPr>
          <p:nvPr/>
        </p:nvSpPr>
        <p:spPr bwMode="auto">
          <a:xfrm>
            <a:off x="1158875" y="1052538"/>
            <a:ext cx="7359650" cy="576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Wingdings" panose="05000000000000000000" pitchFamily="2" charset="2"/>
              <a:buNone/>
            </a:pPr>
            <a:r>
              <a:rPr lang="zh-CN" altLang="en-US" sz="2400" b="1" dirty="0"/>
              <a:t>时域电路：                    复频域电路：</a:t>
            </a:r>
          </a:p>
        </p:txBody>
      </p:sp>
      <p:sp>
        <p:nvSpPr>
          <p:cNvPr id="31749" name="Text Box 4"/>
          <p:cNvSpPr txBox="1">
            <a:spLocks noChangeArrowheads="1"/>
          </p:cNvSpPr>
          <p:nvPr/>
        </p:nvSpPr>
        <p:spPr bwMode="auto">
          <a:xfrm>
            <a:off x="1331913" y="1470744"/>
            <a:ext cx="4413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dirty="0">
                <a:latin typeface="Times New Roman" panose="02020603050405020304" pitchFamily="18" charset="0"/>
              </a:rPr>
              <a:t>L</a:t>
            </a:r>
            <a:endParaRPr lang="en-US" altLang="zh-CN" sz="2000" b="1" dirty="0">
              <a:latin typeface="Tahoma" panose="020B0604030504040204" pitchFamily="34" charset="0"/>
            </a:endParaRPr>
          </a:p>
        </p:txBody>
      </p:sp>
      <p:sp>
        <p:nvSpPr>
          <p:cNvPr id="31750" name="Rectangle 5"/>
          <p:cNvSpPr>
            <a:spLocks noChangeArrowheads="1"/>
          </p:cNvSpPr>
          <p:nvPr/>
        </p:nvSpPr>
        <p:spPr bwMode="auto">
          <a:xfrm>
            <a:off x="2792661" y="2174329"/>
            <a:ext cx="92075" cy="287338"/>
          </a:xfrm>
          <a:prstGeom prst="rect">
            <a:avLst/>
          </a:prstGeom>
          <a:noFill/>
          <a:ln w="2857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51" name="Line 6"/>
          <p:cNvSpPr>
            <a:spLocks noChangeShapeType="1"/>
          </p:cNvSpPr>
          <p:nvPr/>
        </p:nvSpPr>
        <p:spPr bwMode="auto">
          <a:xfrm>
            <a:off x="2238624" y="1710779"/>
            <a:ext cx="0" cy="214313"/>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2" name="Line 7"/>
          <p:cNvSpPr>
            <a:spLocks noChangeShapeType="1"/>
          </p:cNvSpPr>
          <p:nvPr/>
        </p:nvSpPr>
        <p:spPr bwMode="auto">
          <a:xfrm>
            <a:off x="2349749" y="1710779"/>
            <a:ext cx="0" cy="214313"/>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3" name="Line 8"/>
          <p:cNvSpPr>
            <a:spLocks noChangeShapeType="1"/>
          </p:cNvSpPr>
          <p:nvPr/>
        </p:nvSpPr>
        <p:spPr bwMode="auto">
          <a:xfrm>
            <a:off x="1832224" y="1817142"/>
            <a:ext cx="403225" cy="1587"/>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4" name="Line 9"/>
          <p:cNvSpPr>
            <a:spLocks noChangeShapeType="1"/>
          </p:cNvSpPr>
          <p:nvPr/>
        </p:nvSpPr>
        <p:spPr bwMode="auto">
          <a:xfrm>
            <a:off x="2349749" y="1836192"/>
            <a:ext cx="990600" cy="1587"/>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5" name="Line 10"/>
          <p:cNvSpPr>
            <a:spLocks noChangeShapeType="1"/>
          </p:cNvSpPr>
          <p:nvPr/>
        </p:nvSpPr>
        <p:spPr bwMode="auto">
          <a:xfrm flipH="1">
            <a:off x="854324" y="1799679"/>
            <a:ext cx="420687" cy="1588"/>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6" name="Line 11"/>
          <p:cNvSpPr>
            <a:spLocks noChangeShapeType="1"/>
          </p:cNvSpPr>
          <p:nvPr/>
        </p:nvSpPr>
        <p:spPr bwMode="auto">
          <a:xfrm>
            <a:off x="2830761" y="1836192"/>
            <a:ext cx="0" cy="338137"/>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7" name="Line 12"/>
          <p:cNvSpPr>
            <a:spLocks noChangeShapeType="1"/>
          </p:cNvSpPr>
          <p:nvPr/>
        </p:nvSpPr>
        <p:spPr bwMode="auto">
          <a:xfrm>
            <a:off x="2848224" y="2461667"/>
            <a:ext cx="0" cy="285750"/>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8" name="Line 13"/>
          <p:cNvSpPr>
            <a:spLocks noChangeShapeType="1"/>
          </p:cNvSpPr>
          <p:nvPr/>
        </p:nvSpPr>
        <p:spPr bwMode="auto">
          <a:xfrm flipH="1">
            <a:off x="854324" y="2764879"/>
            <a:ext cx="2489200" cy="1588"/>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59" name="Oval 14"/>
          <p:cNvSpPr>
            <a:spLocks noChangeArrowheads="1"/>
          </p:cNvSpPr>
          <p:nvPr/>
        </p:nvSpPr>
        <p:spPr bwMode="auto">
          <a:xfrm>
            <a:off x="798761" y="1764754"/>
            <a:ext cx="69850" cy="71438"/>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60" name="Oval 15"/>
          <p:cNvSpPr>
            <a:spLocks noChangeArrowheads="1"/>
          </p:cNvSpPr>
          <p:nvPr/>
        </p:nvSpPr>
        <p:spPr bwMode="auto">
          <a:xfrm>
            <a:off x="3365749" y="2710904"/>
            <a:ext cx="69850" cy="71438"/>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61" name="Oval 16"/>
          <p:cNvSpPr>
            <a:spLocks noChangeArrowheads="1"/>
          </p:cNvSpPr>
          <p:nvPr/>
        </p:nvSpPr>
        <p:spPr bwMode="auto">
          <a:xfrm>
            <a:off x="3329236" y="1799679"/>
            <a:ext cx="69850" cy="71438"/>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62" name="Oval 17"/>
          <p:cNvSpPr>
            <a:spLocks noChangeArrowheads="1"/>
          </p:cNvSpPr>
          <p:nvPr/>
        </p:nvSpPr>
        <p:spPr bwMode="auto">
          <a:xfrm>
            <a:off x="817811" y="2728367"/>
            <a:ext cx="69850" cy="73025"/>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63" name="Oval 18"/>
          <p:cNvSpPr>
            <a:spLocks noChangeArrowheads="1"/>
          </p:cNvSpPr>
          <p:nvPr/>
        </p:nvSpPr>
        <p:spPr bwMode="auto">
          <a:xfrm>
            <a:off x="2811711" y="2728367"/>
            <a:ext cx="69850" cy="73025"/>
          </a:xfrm>
          <a:prstGeom prst="ellipse">
            <a:avLst/>
          </a:prstGeom>
          <a:solidFill>
            <a:srgbClr val="000000"/>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64" name="Oval 19"/>
          <p:cNvSpPr>
            <a:spLocks noChangeArrowheads="1"/>
          </p:cNvSpPr>
          <p:nvPr/>
        </p:nvSpPr>
        <p:spPr bwMode="auto">
          <a:xfrm>
            <a:off x="2792661" y="1799679"/>
            <a:ext cx="69850" cy="71438"/>
          </a:xfrm>
          <a:prstGeom prst="ellipse">
            <a:avLst/>
          </a:prstGeom>
          <a:solidFill>
            <a:srgbClr val="000000"/>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65" name="Rectangle 20"/>
          <p:cNvSpPr>
            <a:spLocks noChangeArrowheads="1"/>
          </p:cNvSpPr>
          <p:nvPr/>
        </p:nvSpPr>
        <p:spPr bwMode="auto">
          <a:xfrm>
            <a:off x="2556124" y="1915567"/>
            <a:ext cx="160337" cy="382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ts val="1700"/>
              </a:spcBef>
              <a:spcAft>
                <a:spcPts val="1650"/>
              </a:spcAft>
              <a:buClrTx/>
              <a:buSzTx/>
              <a:buFontTx/>
              <a:buNone/>
            </a:pPr>
            <a:r>
              <a:rPr lang="en-US" altLang="zh-CN" sz="2000" b="1">
                <a:latin typeface="Times New Roman" panose="02020603050405020304" pitchFamily="18" charset="0"/>
              </a:rPr>
              <a:t>R</a:t>
            </a:r>
            <a:endParaRPr lang="en-US" altLang="zh-CN" sz="2000" b="1">
              <a:latin typeface="Tahoma" panose="020B0604030504040204" pitchFamily="34" charset="0"/>
            </a:endParaRPr>
          </a:p>
        </p:txBody>
      </p:sp>
      <p:sp>
        <p:nvSpPr>
          <p:cNvPr id="31766" name="Rectangle 21"/>
          <p:cNvSpPr>
            <a:spLocks noChangeArrowheads="1"/>
          </p:cNvSpPr>
          <p:nvPr/>
        </p:nvSpPr>
        <p:spPr bwMode="auto">
          <a:xfrm>
            <a:off x="395536" y="2085429"/>
            <a:ext cx="428625"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a:latin typeface="Times New Roman" panose="02020603050405020304" pitchFamily="18" charset="0"/>
              </a:rPr>
              <a:t>V</a:t>
            </a:r>
            <a:r>
              <a:rPr lang="en-US" altLang="zh-CN" sz="2000" b="1" baseline="-25000">
                <a:latin typeface="Times New Roman" panose="02020603050405020304" pitchFamily="18" charset="0"/>
              </a:rPr>
              <a:t>1</a:t>
            </a:r>
            <a:endParaRPr lang="en-US" altLang="zh-CN" sz="2000" b="1">
              <a:latin typeface="Tahoma" panose="020B0604030504040204" pitchFamily="34" charset="0"/>
            </a:endParaRPr>
          </a:p>
        </p:txBody>
      </p:sp>
      <p:sp>
        <p:nvSpPr>
          <p:cNvPr id="31767" name="Rectangle 22"/>
          <p:cNvSpPr>
            <a:spLocks noChangeArrowheads="1"/>
          </p:cNvSpPr>
          <p:nvPr/>
        </p:nvSpPr>
        <p:spPr bwMode="auto">
          <a:xfrm>
            <a:off x="3440361" y="2085429"/>
            <a:ext cx="411163"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a:latin typeface="Times New Roman" panose="02020603050405020304" pitchFamily="18" charset="0"/>
              </a:rPr>
              <a:t>V</a:t>
            </a:r>
            <a:r>
              <a:rPr lang="en-US" altLang="zh-CN" sz="2000" b="1" baseline="-25000">
                <a:latin typeface="Times New Roman" panose="02020603050405020304" pitchFamily="18" charset="0"/>
              </a:rPr>
              <a:t>2</a:t>
            </a:r>
            <a:endParaRPr lang="en-US" altLang="zh-CN" sz="2000" b="1">
              <a:latin typeface="Tahoma" panose="020B0604030504040204" pitchFamily="34" charset="0"/>
            </a:endParaRPr>
          </a:p>
        </p:txBody>
      </p:sp>
      <p:sp>
        <p:nvSpPr>
          <p:cNvPr id="31768" name="Rectangle 23"/>
          <p:cNvSpPr>
            <a:spLocks noChangeArrowheads="1"/>
          </p:cNvSpPr>
          <p:nvPr/>
        </p:nvSpPr>
        <p:spPr bwMode="auto">
          <a:xfrm>
            <a:off x="1835399" y="1844129"/>
            <a:ext cx="766762"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0.1</a:t>
            </a:r>
            <a:r>
              <a:rPr lang="en-US" altLang="zh-CN" sz="2000" b="1">
                <a:latin typeface="Times New Roman" panose="02020603050405020304" pitchFamily="18" charset="0"/>
                <a:sym typeface="Symbol" panose="05050102010706020507" pitchFamily="18" charset="2"/>
              </a:rPr>
              <a:t></a:t>
            </a:r>
            <a:r>
              <a:rPr lang="en-US" altLang="zh-CN" sz="2000" b="1">
                <a:latin typeface="Times New Roman" panose="02020603050405020304" pitchFamily="18" charset="0"/>
              </a:rPr>
              <a:t>F</a:t>
            </a:r>
            <a:endParaRPr lang="en-US" altLang="zh-CN" sz="2000" b="1">
              <a:latin typeface="Tahoma" panose="020B0604030504040204" pitchFamily="34" charset="0"/>
            </a:endParaRPr>
          </a:p>
        </p:txBody>
      </p:sp>
      <p:sp>
        <p:nvSpPr>
          <p:cNvPr id="31769" name="Text Box 24"/>
          <p:cNvSpPr txBox="1">
            <a:spLocks noChangeArrowheads="1"/>
          </p:cNvSpPr>
          <p:nvPr/>
        </p:nvSpPr>
        <p:spPr bwMode="auto">
          <a:xfrm>
            <a:off x="971799" y="1772692"/>
            <a:ext cx="92868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5.6mH</a:t>
            </a:r>
            <a:endParaRPr lang="en-US" altLang="zh-CN" sz="2000" b="1">
              <a:latin typeface="Tahoma" panose="020B0604030504040204" pitchFamily="34" charset="0"/>
            </a:endParaRPr>
          </a:p>
        </p:txBody>
      </p:sp>
      <p:sp>
        <p:nvSpPr>
          <p:cNvPr id="31770" name="Text Box 25"/>
          <p:cNvSpPr txBox="1">
            <a:spLocks noChangeArrowheads="1"/>
          </p:cNvSpPr>
          <p:nvPr/>
        </p:nvSpPr>
        <p:spPr bwMode="auto">
          <a:xfrm>
            <a:off x="2195761" y="2204492"/>
            <a:ext cx="788988" cy="447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20</a:t>
            </a:r>
            <a:r>
              <a:rPr lang="en-US" altLang="zh-CN" sz="2000" b="1">
                <a:latin typeface="宋体" panose="02010600030101010101" pitchFamily="2" charset="-122"/>
              </a:rPr>
              <a:t>Ω</a:t>
            </a:r>
            <a:endParaRPr lang="en-US" altLang="zh-CN" sz="2000" b="1">
              <a:latin typeface="Tahoma" panose="020B0604030504040204" pitchFamily="34" charset="0"/>
            </a:endParaRPr>
          </a:p>
        </p:txBody>
      </p:sp>
      <p:sp>
        <p:nvSpPr>
          <p:cNvPr id="31771" name="Line 26"/>
          <p:cNvSpPr>
            <a:spLocks noChangeShapeType="1"/>
          </p:cNvSpPr>
          <p:nvPr/>
        </p:nvSpPr>
        <p:spPr bwMode="auto">
          <a:xfrm>
            <a:off x="854324" y="2050504"/>
            <a:ext cx="0" cy="500063"/>
          </a:xfrm>
          <a:prstGeom prst="line">
            <a:avLst/>
          </a:prstGeom>
          <a:noFill/>
          <a:ln w="28575">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772" name="Line 27"/>
          <p:cNvSpPr>
            <a:spLocks noChangeShapeType="1"/>
          </p:cNvSpPr>
          <p:nvPr/>
        </p:nvSpPr>
        <p:spPr bwMode="auto">
          <a:xfrm>
            <a:off x="3348286" y="1988592"/>
            <a:ext cx="0" cy="500062"/>
          </a:xfrm>
          <a:prstGeom prst="line">
            <a:avLst/>
          </a:prstGeom>
          <a:noFill/>
          <a:ln w="28575">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31773" name="Object 28"/>
          <p:cNvGraphicFramePr>
            <a:graphicFrameLocks noChangeAspect="1"/>
          </p:cNvGraphicFramePr>
          <p:nvPr>
            <p:extLst>
              <p:ext uri="{D42A27DB-BD31-4B8C-83A1-F6EECF244321}">
                <p14:modId xmlns="" xmlns:p14="http://schemas.microsoft.com/office/powerpoint/2010/main" val="3644954512"/>
              </p:ext>
            </p:extLst>
          </p:nvPr>
        </p:nvGraphicFramePr>
        <p:xfrm>
          <a:off x="179388" y="3573463"/>
          <a:ext cx="3960812" cy="2860675"/>
        </p:xfrm>
        <a:graphic>
          <a:graphicData uri="http://schemas.openxmlformats.org/presentationml/2006/ole">
            <p:oleObj spid="_x0000_s79877" name="Equation" r:id="rId3" imgW="2146300" imgH="1371600" progId="Equation.DSMT4">
              <p:embed/>
            </p:oleObj>
          </a:graphicData>
        </a:graphic>
      </p:graphicFrame>
      <p:sp>
        <p:nvSpPr>
          <p:cNvPr id="412702" name="Text Box 30"/>
          <p:cNvSpPr txBox="1">
            <a:spLocks noChangeArrowheads="1"/>
          </p:cNvSpPr>
          <p:nvPr/>
        </p:nvSpPr>
        <p:spPr bwMode="auto">
          <a:xfrm>
            <a:off x="252412" y="2996952"/>
            <a:ext cx="2303463" cy="528638"/>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2800" b="1" dirty="0">
                <a:solidFill>
                  <a:schemeClr val="tx1"/>
                </a:solidFill>
                <a:effectLst>
                  <a:outerShdw blurRad="38100" dist="38100" dir="2700000" algn="tl">
                    <a:srgbClr val="C0C0C0"/>
                  </a:outerShdw>
                </a:effectLst>
                <a:latin typeface="Tahoma" pitchFamily="34" charset="0"/>
                <a:ea typeface="宋体" pitchFamily="2" charset="-122"/>
              </a:rPr>
              <a:t>传递函数：</a:t>
            </a:r>
          </a:p>
        </p:txBody>
      </p:sp>
      <p:grpSp>
        <p:nvGrpSpPr>
          <p:cNvPr id="3" name="Group 32"/>
          <p:cNvGrpSpPr>
            <a:grpSpLocks/>
          </p:cNvGrpSpPr>
          <p:nvPr/>
        </p:nvGrpSpPr>
        <p:grpSpPr bwMode="auto">
          <a:xfrm>
            <a:off x="5077074" y="1628229"/>
            <a:ext cx="569912" cy="144463"/>
            <a:chOff x="1429" y="2024"/>
            <a:chExt cx="362" cy="136"/>
          </a:xfrm>
        </p:grpSpPr>
        <p:sp>
          <p:nvSpPr>
            <p:cNvPr id="31806" name="AutoShape 33"/>
            <p:cNvSpPr>
              <a:spLocks noChangeArrowheads="1"/>
            </p:cNvSpPr>
            <p:nvPr/>
          </p:nvSpPr>
          <p:spPr bwMode="auto">
            <a:xfrm>
              <a:off x="1701"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7" name="AutoShape 34"/>
            <p:cNvSpPr>
              <a:spLocks noChangeArrowheads="1"/>
            </p:cNvSpPr>
            <p:nvPr/>
          </p:nvSpPr>
          <p:spPr bwMode="auto">
            <a:xfrm>
              <a:off x="1610"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8" name="AutoShape 35"/>
            <p:cNvSpPr>
              <a:spLocks noChangeArrowheads="1"/>
            </p:cNvSpPr>
            <p:nvPr/>
          </p:nvSpPr>
          <p:spPr bwMode="auto">
            <a:xfrm>
              <a:off x="1519"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9" name="AutoShape 36"/>
            <p:cNvSpPr>
              <a:spLocks noChangeArrowheads="1"/>
            </p:cNvSpPr>
            <p:nvPr/>
          </p:nvSpPr>
          <p:spPr bwMode="auto">
            <a:xfrm>
              <a:off x="1429"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 name="Group 37"/>
          <p:cNvGrpSpPr>
            <a:grpSpLocks/>
          </p:cNvGrpSpPr>
          <p:nvPr/>
        </p:nvGrpSpPr>
        <p:grpSpPr bwMode="auto">
          <a:xfrm>
            <a:off x="1259136" y="1772692"/>
            <a:ext cx="569913" cy="142875"/>
            <a:chOff x="1429" y="2024"/>
            <a:chExt cx="362" cy="136"/>
          </a:xfrm>
        </p:grpSpPr>
        <p:sp>
          <p:nvSpPr>
            <p:cNvPr id="31802" name="AutoShape 38"/>
            <p:cNvSpPr>
              <a:spLocks noChangeArrowheads="1"/>
            </p:cNvSpPr>
            <p:nvPr/>
          </p:nvSpPr>
          <p:spPr bwMode="auto">
            <a:xfrm>
              <a:off x="1701"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3" name="AutoShape 39"/>
            <p:cNvSpPr>
              <a:spLocks noChangeArrowheads="1"/>
            </p:cNvSpPr>
            <p:nvPr/>
          </p:nvSpPr>
          <p:spPr bwMode="auto">
            <a:xfrm>
              <a:off x="1610"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4" name="AutoShape 40"/>
            <p:cNvSpPr>
              <a:spLocks noChangeArrowheads="1"/>
            </p:cNvSpPr>
            <p:nvPr/>
          </p:nvSpPr>
          <p:spPr bwMode="auto">
            <a:xfrm>
              <a:off x="1519"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5" name="AutoShape 41"/>
            <p:cNvSpPr>
              <a:spLocks noChangeArrowheads="1"/>
            </p:cNvSpPr>
            <p:nvPr/>
          </p:nvSpPr>
          <p:spPr bwMode="auto">
            <a:xfrm>
              <a:off x="1429" y="2024"/>
              <a:ext cx="90"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8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00"/>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1779" name="Rectangle 42"/>
          <p:cNvSpPr>
            <a:spLocks noChangeArrowheads="1"/>
          </p:cNvSpPr>
          <p:nvPr/>
        </p:nvSpPr>
        <p:spPr bwMode="auto">
          <a:xfrm>
            <a:off x="6724899" y="2139404"/>
            <a:ext cx="100012" cy="358775"/>
          </a:xfrm>
          <a:prstGeom prst="rect">
            <a:avLst/>
          </a:prstGeom>
          <a:noFill/>
          <a:ln w="2857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80" name="Line 43"/>
          <p:cNvSpPr>
            <a:spLocks noChangeShapeType="1"/>
          </p:cNvSpPr>
          <p:nvPr/>
        </p:nvSpPr>
        <p:spPr bwMode="auto">
          <a:xfrm>
            <a:off x="6113711" y="1556792"/>
            <a:ext cx="0" cy="268287"/>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1" name="Line 44"/>
          <p:cNvSpPr>
            <a:spLocks noChangeShapeType="1"/>
          </p:cNvSpPr>
          <p:nvPr/>
        </p:nvSpPr>
        <p:spPr bwMode="auto">
          <a:xfrm>
            <a:off x="6235949" y="1556792"/>
            <a:ext cx="0" cy="268287"/>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2" name="Line 45"/>
          <p:cNvSpPr>
            <a:spLocks noChangeShapeType="1"/>
          </p:cNvSpPr>
          <p:nvPr/>
        </p:nvSpPr>
        <p:spPr bwMode="auto">
          <a:xfrm>
            <a:off x="5664449" y="1691729"/>
            <a:ext cx="446087" cy="1588"/>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3" name="Line 46"/>
          <p:cNvSpPr>
            <a:spLocks noChangeShapeType="1"/>
          </p:cNvSpPr>
          <p:nvPr/>
        </p:nvSpPr>
        <p:spPr bwMode="auto">
          <a:xfrm>
            <a:off x="6235949" y="1713954"/>
            <a:ext cx="1090612" cy="1588"/>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4" name="Line 47"/>
          <p:cNvSpPr>
            <a:spLocks noChangeShapeType="1"/>
          </p:cNvSpPr>
          <p:nvPr/>
        </p:nvSpPr>
        <p:spPr bwMode="auto">
          <a:xfrm flipH="1">
            <a:off x="4584949" y="1669504"/>
            <a:ext cx="463550" cy="1588"/>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5" name="Line 48"/>
          <p:cNvSpPr>
            <a:spLocks noChangeShapeType="1"/>
          </p:cNvSpPr>
          <p:nvPr/>
        </p:nvSpPr>
        <p:spPr bwMode="auto">
          <a:xfrm>
            <a:off x="6766174" y="1713954"/>
            <a:ext cx="0" cy="425450"/>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6" name="Line 49"/>
          <p:cNvSpPr>
            <a:spLocks noChangeShapeType="1"/>
          </p:cNvSpPr>
          <p:nvPr/>
        </p:nvSpPr>
        <p:spPr bwMode="auto">
          <a:xfrm>
            <a:off x="6785224" y="2498179"/>
            <a:ext cx="0" cy="358775"/>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7" name="Line 50"/>
          <p:cNvSpPr>
            <a:spLocks noChangeShapeType="1"/>
          </p:cNvSpPr>
          <p:nvPr/>
        </p:nvSpPr>
        <p:spPr bwMode="auto">
          <a:xfrm flipH="1">
            <a:off x="4584949" y="2879179"/>
            <a:ext cx="2747962" cy="1588"/>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1788" name="Oval 51"/>
          <p:cNvSpPr>
            <a:spLocks noChangeArrowheads="1"/>
          </p:cNvSpPr>
          <p:nvPr/>
        </p:nvSpPr>
        <p:spPr bwMode="auto">
          <a:xfrm>
            <a:off x="4523036" y="1623467"/>
            <a:ext cx="69850" cy="90487"/>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89" name="Oval 52"/>
          <p:cNvSpPr>
            <a:spLocks noChangeArrowheads="1"/>
          </p:cNvSpPr>
          <p:nvPr/>
        </p:nvSpPr>
        <p:spPr bwMode="auto">
          <a:xfrm>
            <a:off x="7356724" y="2810917"/>
            <a:ext cx="69850" cy="90487"/>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90" name="Oval 53"/>
          <p:cNvSpPr>
            <a:spLocks noChangeArrowheads="1"/>
          </p:cNvSpPr>
          <p:nvPr/>
        </p:nvSpPr>
        <p:spPr bwMode="auto">
          <a:xfrm>
            <a:off x="7315449" y="1669504"/>
            <a:ext cx="69850" cy="88900"/>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91" name="Oval 54"/>
          <p:cNvSpPr>
            <a:spLocks noChangeArrowheads="1"/>
          </p:cNvSpPr>
          <p:nvPr/>
        </p:nvSpPr>
        <p:spPr bwMode="auto">
          <a:xfrm>
            <a:off x="4543674" y="2834729"/>
            <a:ext cx="69850" cy="88900"/>
          </a:xfrm>
          <a:prstGeom prst="ellipse">
            <a:avLst/>
          </a:prstGeom>
          <a:solidFill>
            <a:srgbClr val="FFFFFF"/>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92" name="Oval 55"/>
          <p:cNvSpPr>
            <a:spLocks noChangeArrowheads="1"/>
          </p:cNvSpPr>
          <p:nvPr/>
        </p:nvSpPr>
        <p:spPr bwMode="auto">
          <a:xfrm>
            <a:off x="6745536" y="2834729"/>
            <a:ext cx="69850" cy="88900"/>
          </a:xfrm>
          <a:prstGeom prst="ellipse">
            <a:avLst/>
          </a:prstGeom>
          <a:solidFill>
            <a:srgbClr val="000000"/>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93" name="Oval 56"/>
          <p:cNvSpPr>
            <a:spLocks noChangeArrowheads="1"/>
          </p:cNvSpPr>
          <p:nvPr/>
        </p:nvSpPr>
        <p:spPr bwMode="auto">
          <a:xfrm>
            <a:off x="6724899" y="1669504"/>
            <a:ext cx="69850" cy="88900"/>
          </a:xfrm>
          <a:prstGeom prst="ellipse">
            <a:avLst/>
          </a:prstGeom>
          <a:solidFill>
            <a:srgbClr val="000000"/>
          </a:solidFill>
          <a:ln w="28575">
            <a:solidFill>
              <a:schemeClr val="tx2"/>
            </a:solidFill>
            <a:round/>
            <a:headEnd/>
            <a:tailEnd/>
          </a:ln>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1794" name="Rectangle 57"/>
          <p:cNvSpPr>
            <a:spLocks noChangeArrowheads="1"/>
          </p:cNvSpPr>
          <p:nvPr/>
        </p:nvSpPr>
        <p:spPr bwMode="auto">
          <a:xfrm>
            <a:off x="6516936" y="1844129"/>
            <a:ext cx="176213" cy="47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ts val="1700"/>
              </a:spcBef>
              <a:spcAft>
                <a:spcPts val="1650"/>
              </a:spcAft>
              <a:buClrTx/>
              <a:buSzTx/>
              <a:buFontTx/>
              <a:buNone/>
            </a:pPr>
            <a:r>
              <a:rPr lang="en-US" altLang="zh-CN" sz="2000" b="1">
                <a:latin typeface="Times New Roman" panose="02020603050405020304" pitchFamily="18" charset="0"/>
              </a:rPr>
              <a:t>R</a:t>
            </a:r>
            <a:endParaRPr lang="en-US" altLang="zh-CN" sz="2000" b="1">
              <a:latin typeface="Tahoma" panose="020B0604030504040204" pitchFamily="34" charset="0"/>
            </a:endParaRPr>
          </a:p>
        </p:txBody>
      </p:sp>
      <p:sp>
        <p:nvSpPr>
          <p:cNvPr id="31795" name="Text Box 58"/>
          <p:cNvSpPr txBox="1">
            <a:spLocks noChangeArrowheads="1"/>
          </p:cNvSpPr>
          <p:nvPr/>
        </p:nvSpPr>
        <p:spPr bwMode="auto">
          <a:xfrm>
            <a:off x="6156574" y="2420392"/>
            <a:ext cx="885825" cy="512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a:latin typeface="Times New Roman" panose="02020603050405020304" pitchFamily="18" charset="0"/>
              </a:rPr>
              <a:t>20</a:t>
            </a:r>
            <a:r>
              <a:rPr lang="en-US" altLang="zh-CN" sz="2000" b="1">
                <a:latin typeface="宋体" panose="02010600030101010101" pitchFamily="2" charset="-122"/>
              </a:rPr>
              <a:t>Ω</a:t>
            </a:r>
            <a:endParaRPr lang="en-US" altLang="zh-CN" sz="2000" b="1">
              <a:latin typeface="Tahoma" panose="020B0604030504040204" pitchFamily="34" charset="0"/>
            </a:endParaRPr>
          </a:p>
        </p:txBody>
      </p:sp>
      <p:sp>
        <p:nvSpPr>
          <p:cNvPr id="31796" name="Line 59"/>
          <p:cNvSpPr>
            <a:spLocks noChangeShapeType="1"/>
          </p:cNvSpPr>
          <p:nvPr/>
        </p:nvSpPr>
        <p:spPr bwMode="auto">
          <a:xfrm>
            <a:off x="4584949" y="1982242"/>
            <a:ext cx="0" cy="627062"/>
          </a:xfrm>
          <a:prstGeom prst="line">
            <a:avLst/>
          </a:prstGeom>
          <a:noFill/>
          <a:ln w="28575">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797" name="Line 60"/>
          <p:cNvSpPr>
            <a:spLocks noChangeShapeType="1"/>
          </p:cNvSpPr>
          <p:nvPr/>
        </p:nvSpPr>
        <p:spPr bwMode="auto">
          <a:xfrm>
            <a:off x="7164636" y="1988592"/>
            <a:ext cx="0" cy="627062"/>
          </a:xfrm>
          <a:prstGeom prst="line">
            <a:avLst/>
          </a:prstGeom>
          <a:noFill/>
          <a:ln w="28575">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798" name="Rectangle 61"/>
          <p:cNvSpPr>
            <a:spLocks noChangeArrowheads="1"/>
          </p:cNvSpPr>
          <p:nvPr/>
        </p:nvSpPr>
        <p:spPr bwMode="auto">
          <a:xfrm>
            <a:off x="4572249" y="2133054"/>
            <a:ext cx="728662" cy="550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a:latin typeface="Times New Roman" panose="02020603050405020304" pitchFamily="18" charset="0"/>
              </a:rPr>
              <a:t> V</a:t>
            </a:r>
            <a:r>
              <a:rPr lang="en-US" altLang="zh-CN" sz="2000" b="1" baseline="-25000">
                <a:latin typeface="Times New Roman" panose="02020603050405020304" pitchFamily="18" charset="0"/>
              </a:rPr>
              <a:t>1</a:t>
            </a:r>
            <a:r>
              <a:rPr lang="en-US" altLang="zh-CN" sz="2000" b="1">
                <a:latin typeface="Times New Roman" panose="02020603050405020304" pitchFamily="18" charset="0"/>
              </a:rPr>
              <a:t>(S)</a:t>
            </a:r>
            <a:endParaRPr lang="en-US" altLang="zh-CN" sz="2000" b="1">
              <a:latin typeface="Tahoma" panose="020B0604030504040204" pitchFamily="34" charset="0"/>
            </a:endParaRPr>
          </a:p>
        </p:txBody>
      </p:sp>
      <p:sp>
        <p:nvSpPr>
          <p:cNvPr id="31799" name="Rectangle 62"/>
          <p:cNvSpPr>
            <a:spLocks noChangeArrowheads="1"/>
          </p:cNvSpPr>
          <p:nvPr/>
        </p:nvSpPr>
        <p:spPr bwMode="auto">
          <a:xfrm>
            <a:off x="7221786" y="2060029"/>
            <a:ext cx="728663" cy="488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SzTx/>
              <a:buFontTx/>
              <a:buNone/>
            </a:pPr>
            <a:r>
              <a:rPr lang="en-US" altLang="zh-CN" sz="2000" b="1" i="1">
                <a:latin typeface="Times New Roman" panose="02020603050405020304" pitchFamily="18" charset="0"/>
              </a:rPr>
              <a:t> V</a:t>
            </a:r>
            <a:r>
              <a:rPr lang="en-US" altLang="zh-CN" sz="2000" b="1" baseline="-25000">
                <a:latin typeface="Times New Roman" panose="02020603050405020304" pitchFamily="18" charset="0"/>
              </a:rPr>
              <a:t>2</a:t>
            </a:r>
            <a:r>
              <a:rPr lang="en-US" altLang="zh-CN" sz="2000" b="1">
                <a:latin typeface="Times New Roman" panose="02020603050405020304" pitchFamily="18" charset="0"/>
              </a:rPr>
              <a:t>(S)</a:t>
            </a:r>
            <a:endParaRPr lang="en-US" altLang="zh-CN" sz="2000" b="1">
              <a:latin typeface="Tahoma" panose="020B0604030504040204" pitchFamily="34" charset="0"/>
            </a:endParaRPr>
          </a:p>
        </p:txBody>
      </p:sp>
      <p:graphicFrame>
        <p:nvGraphicFramePr>
          <p:cNvPr id="31800" name="Object 63"/>
          <p:cNvGraphicFramePr>
            <a:graphicFrameLocks noChangeAspect="1"/>
          </p:cNvGraphicFramePr>
          <p:nvPr>
            <p:extLst>
              <p:ext uri="{D42A27DB-BD31-4B8C-83A1-F6EECF244321}">
                <p14:modId xmlns="" xmlns:p14="http://schemas.microsoft.com/office/powerpoint/2010/main" val="1374995723"/>
              </p:ext>
            </p:extLst>
          </p:nvPr>
        </p:nvGraphicFramePr>
        <p:xfrm>
          <a:off x="5867649" y="1844129"/>
          <a:ext cx="439737" cy="739775"/>
        </p:xfrm>
        <a:graphic>
          <a:graphicData uri="http://schemas.openxmlformats.org/presentationml/2006/ole">
            <p:oleObj spid="_x0000_s79878" name="Equation" r:id="rId4" imgW="266584" imgH="418918" progId="Equation.DSMT4">
              <p:embed/>
            </p:oleObj>
          </a:graphicData>
        </a:graphic>
      </p:graphicFrame>
      <p:graphicFrame>
        <p:nvGraphicFramePr>
          <p:cNvPr id="31801" name="Object 64"/>
          <p:cNvGraphicFramePr>
            <a:graphicFrameLocks noChangeAspect="1"/>
          </p:cNvGraphicFramePr>
          <p:nvPr>
            <p:extLst>
              <p:ext uri="{D42A27DB-BD31-4B8C-83A1-F6EECF244321}">
                <p14:modId xmlns="" xmlns:p14="http://schemas.microsoft.com/office/powerpoint/2010/main" val="48493350"/>
              </p:ext>
            </p:extLst>
          </p:nvPr>
        </p:nvGraphicFramePr>
        <p:xfrm>
          <a:off x="4716711" y="1772692"/>
          <a:ext cx="1092200" cy="354012"/>
        </p:xfrm>
        <a:graphic>
          <a:graphicData uri="http://schemas.openxmlformats.org/presentationml/2006/ole">
            <p:oleObj spid="_x0000_s79879" name="Equation" r:id="rId5" imgW="672808" imgH="203112" progId="Equation.DSMT4">
              <p:embed/>
            </p:oleObj>
          </a:graphicData>
        </a:graphic>
      </p:graphicFrame>
      <p:sp>
        <p:nvSpPr>
          <p:cNvPr id="67" name="文本框 66"/>
          <p:cNvSpPr txBox="1"/>
          <p:nvPr/>
        </p:nvSpPr>
        <p:spPr>
          <a:xfrm>
            <a:off x="4433156" y="3964269"/>
            <a:ext cx="4433825" cy="2246769"/>
          </a:xfrm>
          <a:prstGeom prst="rect">
            <a:avLst/>
          </a:prstGeom>
          <a:noFill/>
        </p:spPr>
        <p:txBody>
          <a:bodyPr wrap="square" rtlCol="0">
            <a:spAutoFit/>
          </a:bodyPr>
          <a:lstStyle/>
          <a:p>
            <a:pPr marL="342900" indent="-342900">
              <a:spcBef>
                <a:spcPts val="1200"/>
              </a:spcBef>
              <a:buAutoNum type="arabicPeriod"/>
            </a:pPr>
            <a:r>
              <a:rPr lang="zh-CN" altLang="en-US" sz="2000" b="1" dirty="0" smtClean="0">
                <a:solidFill>
                  <a:srgbClr val="00FF00"/>
                </a:solidFill>
                <a:latin typeface="等线 Light" panose="02010600030101010101" pitchFamily="2" charset="-122"/>
                <a:ea typeface="等线 Light" panose="02010600030101010101" pitchFamily="2" charset="-122"/>
              </a:rPr>
              <a:t>最高次幂为</a:t>
            </a:r>
            <a:r>
              <a:rPr lang="en-US" altLang="zh-CN" sz="2000" b="1" dirty="0" smtClean="0">
                <a:solidFill>
                  <a:srgbClr val="00FF00"/>
                </a:solidFill>
                <a:latin typeface="等线 Light" panose="02010600030101010101" pitchFamily="2" charset="-122"/>
                <a:ea typeface="等线 Light" panose="02010600030101010101" pitchFamily="2" charset="-122"/>
              </a:rPr>
              <a:t>2</a:t>
            </a:r>
            <a:r>
              <a:rPr lang="zh-CN" altLang="en-US" sz="2000" b="1" dirty="0" smtClean="0">
                <a:solidFill>
                  <a:srgbClr val="00FF00"/>
                </a:solidFill>
                <a:latin typeface="等线 Light" panose="02010600030101010101" pitchFamily="2" charset="-122"/>
                <a:ea typeface="等线 Light" panose="02010600030101010101" pitchFamily="2" charset="-122"/>
              </a:rPr>
              <a:t>，因此需要</a:t>
            </a:r>
            <a:r>
              <a:rPr lang="en-US" altLang="zh-CN" sz="2000" b="1" dirty="0" smtClean="0">
                <a:solidFill>
                  <a:srgbClr val="00FF00"/>
                </a:solidFill>
                <a:latin typeface="等线 Light" panose="02010600030101010101" pitchFamily="2" charset="-122"/>
                <a:ea typeface="等线 Light" panose="02010600030101010101" pitchFamily="2" charset="-122"/>
              </a:rPr>
              <a:t>2</a:t>
            </a:r>
            <a:r>
              <a:rPr lang="zh-CN" altLang="en-US" sz="2000" b="1" dirty="0" smtClean="0">
                <a:solidFill>
                  <a:srgbClr val="00FF00"/>
                </a:solidFill>
                <a:latin typeface="等线 Light" panose="02010600030101010101" pitchFamily="2" charset="-122"/>
                <a:ea typeface="等线 Light" panose="02010600030101010101" pitchFamily="2" charset="-122"/>
              </a:rPr>
              <a:t>个积分器</a:t>
            </a:r>
            <a:endParaRPr lang="en-US" altLang="zh-CN" sz="2000" b="1" dirty="0" smtClean="0">
              <a:solidFill>
                <a:srgbClr val="00FF00"/>
              </a:solidFill>
              <a:latin typeface="等线 Light" panose="02010600030101010101" pitchFamily="2" charset="-122"/>
              <a:ea typeface="等线 Light" panose="02010600030101010101" pitchFamily="2" charset="-122"/>
            </a:endParaRPr>
          </a:p>
          <a:p>
            <a:pPr marL="342900" indent="-342900">
              <a:spcBef>
                <a:spcPts val="1200"/>
              </a:spcBef>
              <a:buAutoNum type="arabicPeriod"/>
            </a:pPr>
            <a:r>
              <a:rPr lang="zh-CN" altLang="en-US" sz="2000" b="1" dirty="0" smtClean="0">
                <a:solidFill>
                  <a:srgbClr val="00FF00"/>
                </a:solidFill>
                <a:latin typeface="等线 Light" panose="02010600030101010101" pitchFamily="2" charset="-122"/>
                <a:ea typeface="等线 Light" panose="02010600030101010101" pitchFamily="2" charset="-122"/>
              </a:rPr>
              <a:t>分子的幂次为</a:t>
            </a:r>
            <a:r>
              <a:rPr lang="en-US" altLang="zh-CN" sz="2000" b="1" dirty="0" smtClean="0">
                <a:solidFill>
                  <a:srgbClr val="00FF00"/>
                </a:solidFill>
                <a:latin typeface="等线 Light" panose="02010600030101010101" pitchFamily="2" charset="-122"/>
                <a:ea typeface="等线 Light" panose="02010600030101010101" pitchFamily="2" charset="-122"/>
              </a:rPr>
              <a:t>1</a:t>
            </a:r>
            <a:r>
              <a:rPr lang="zh-CN" altLang="en-US" sz="2000" b="1" dirty="0" smtClean="0">
                <a:solidFill>
                  <a:srgbClr val="00FF00"/>
                </a:solidFill>
                <a:latin typeface="等线 Light" panose="02010600030101010101" pitchFamily="2" charset="-122"/>
                <a:ea typeface="等线 Light" panose="02010600030101010101" pitchFamily="2" charset="-122"/>
              </a:rPr>
              <a:t>，因此输出项是第一个积分器的输出乘以放大器系数，然后输出</a:t>
            </a:r>
            <a:endParaRPr lang="en-US" altLang="zh-CN" sz="2000" b="1" dirty="0" smtClean="0">
              <a:solidFill>
                <a:srgbClr val="00FF00"/>
              </a:solidFill>
              <a:latin typeface="等线 Light" panose="02010600030101010101" pitchFamily="2" charset="-122"/>
              <a:ea typeface="等线 Light" panose="02010600030101010101" pitchFamily="2" charset="-122"/>
            </a:endParaRPr>
          </a:p>
          <a:p>
            <a:pPr marL="342900" indent="-342900">
              <a:spcBef>
                <a:spcPts val="1200"/>
              </a:spcBef>
              <a:buAutoNum type="arabicPeriod"/>
            </a:pPr>
            <a:r>
              <a:rPr lang="zh-CN" altLang="en-US" sz="2000" b="1" dirty="0" smtClean="0">
                <a:solidFill>
                  <a:srgbClr val="00FF00"/>
                </a:solidFill>
                <a:latin typeface="等线 Light" panose="02010600030101010101" pitchFamily="2" charset="-122"/>
                <a:ea typeface="等线 Light" panose="02010600030101010101" pitchFamily="2" charset="-122"/>
              </a:rPr>
              <a:t>加法器的反馈端要改负号</a:t>
            </a:r>
            <a:endParaRPr lang="en-US" altLang="zh-CN" sz="2000" b="1" dirty="0" smtClean="0">
              <a:solidFill>
                <a:srgbClr val="00FF00"/>
              </a:solidFill>
              <a:latin typeface="等线 Light" panose="02010600030101010101" pitchFamily="2" charset="-122"/>
              <a:ea typeface="等线 Light" panose="02010600030101010101" pitchFamily="2" charset="-122"/>
            </a:endParaRPr>
          </a:p>
          <a:p>
            <a:endParaRPr lang="zh-CN" altLang="en-US" sz="2000" b="1" dirty="0">
              <a:solidFill>
                <a:srgbClr val="00FF00"/>
              </a:solidFill>
              <a:latin typeface="等线 Light" panose="02010600030101010101" pitchFamily="2" charset="-122"/>
              <a:ea typeface="等线 Light" panose="02010600030101010101" pitchFamily="2" charset="-122"/>
            </a:endParaRPr>
          </a:p>
        </p:txBody>
      </p:sp>
    </p:spTree>
    <p:extLst>
      <p:ext uri="{BB962C8B-B14F-4D97-AF65-F5344CB8AC3E}">
        <p14:creationId xmlns="" xmlns:p14="http://schemas.microsoft.com/office/powerpoint/2010/main" val="2263992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44450"/>
            <a:ext cx="8362950" cy="777875"/>
          </a:xfrm>
        </p:spPr>
        <p:txBody>
          <a:bodyPr>
            <a:normAutofit/>
          </a:bodyPr>
          <a:lstStyle/>
          <a:p>
            <a:r>
              <a:rPr lang="zh-CN" altLang="en-US" sz="3200" dirty="0"/>
              <a:t>四、</a:t>
            </a:r>
            <a:r>
              <a:rPr lang="zh-CN" altLang="en-US" sz="3200" dirty="0" smtClean="0"/>
              <a:t>思考题</a:t>
            </a:r>
            <a:endParaRPr lang="zh-CN" altLang="en-US" sz="3200" dirty="0"/>
          </a:p>
        </p:txBody>
      </p:sp>
      <p:sp>
        <p:nvSpPr>
          <p:cNvPr id="32771" name="Rectangle 2"/>
          <p:cNvSpPr>
            <a:spLocks noChangeArrowheads="1"/>
          </p:cNvSpPr>
          <p:nvPr/>
        </p:nvSpPr>
        <p:spPr bwMode="auto">
          <a:xfrm>
            <a:off x="441345" y="1136124"/>
            <a:ext cx="8400793" cy="4789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800" b="1" dirty="0">
                <a:solidFill>
                  <a:schemeClr val="tx2"/>
                </a:solidFill>
                <a:latin typeface="楷体_GB2312" pitchFamily="49" charset="-122"/>
                <a:ea typeface="楷体_GB2312" pitchFamily="49" charset="-122"/>
              </a:rPr>
              <a:t>1</a:t>
            </a:r>
            <a:r>
              <a:rPr lang="zh-CN" altLang="en-US" sz="2800" b="1" dirty="0">
                <a:solidFill>
                  <a:schemeClr val="tx2"/>
                </a:solidFill>
                <a:latin typeface="楷体_GB2312" pitchFamily="49" charset="-122"/>
                <a:ea typeface="楷体_GB2312" pitchFamily="49" charset="-122"/>
              </a:rPr>
              <a:t>、填空</a:t>
            </a:r>
          </a:p>
          <a:p>
            <a:pPr eaLnBrk="1" hangingPunct="1">
              <a:spcBef>
                <a:spcPct val="0"/>
              </a:spcBef>
              <a:buClrTx/>
              <a:buSzTx/>
              <a:buFontTx/>
              <a:buNone/>
            </a:pPr>
            <a:r>
              <a:rPr lang="en-US" altLang="zh-CN" sz="2800" b="1" dirty="0">
                <a:solidFill>
                  <a:schemeClr val="tx2"/>
                </a:solidFill>
                <a:latin typeface="楷体_GB2312" pitchFamily="49" charset="-122"/>
                <a:ea typeface="楷体_GB2312" pitchFamily="49" charset="-122"/>
              </a:rPr>
              <a:t>a</a:t>
            </a:r>
            <a:r>
              <a:rPr lang="zh-CN" altLang="en-US" sz="2800" b="1" dirty="0">
                <a:solidFill>
                  <a:schemeClr val="tx2"/>
                </a:solidFill>
                <a:latin typeface="楷体_GB2312" pitchFamily="49" charset="-122"/>
                <a:ea typeface="楷体_GB2312" pitchFamily="49" charset="-122"/>
              </a:rPr>
              <a:t>、理想的正弦波只有</a:t>
            </a:r>
            <a:r>
              <a:rPr lang="zh-CN" altLang="en-US" sz="2800" b="1" u="sng" dirty="0">
                <a:solidFill>
                  <a:srgbClr val="00FF00"/>
                </a:solidFill>
                <a:latin typeface="楷体_GB2312" pitchFamily="49" charset="-122"/>
                <a:ea typeface="楷体_GB2312" pitchFamily="49" charset="-122"/>
              </a:rPr>
              <a:t>基波</a:t>
            </a:r>
            <a:r>
              <a:rPr lang="zh-CN" altLang="en-US" sz="2800" b="1" u="sng" dirty="0">
                <a:solidFill>
                  <a:schemeClr val="hlink"/>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，而无</a:t>
            </a:r>
            <a:r>
              <a:rPr lang="zh-CN" altLang="en-US" sz="2800" b="1" u="sng" dirty="0">
                <a:solidFill>
                  <a:schemeClr val="tx2"/>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谐波</a:t>
            </a:r>
            <a:r>
              <a:rPr lang="zh-CN" altLang="en-US" sz="2800" b="1" u="sng" dirty="0">
                <a:solidFill>
                  <a:schemeClr val="hlink"/>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分量，如果能测出谐波分量，说明正弦波已有</a:t>
            </a:r>
            <a:r>
              <a:rPr lang="zh-CN" altLang="en-US" sz="2800" b="1" u="sng" dirty="0">
                <a:solidFill>
                  <a:schemeClr val="hlink"/>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失真</a:t>
            </a:r>
            <a:r>
              <a:rPr lang="zh-CN" altLang="en-US" sz="2800" b="1" u="sng" dirty="0">
                <a:solidFill>
                  <a:schemeClr val="hlink"/>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a:t>
            </a:r>
          </a:p>
          <a:p>
            <a:pPr eaLnBrk="1" hangingPunct="1">
              <a:spcBef>
                <a:spcPct val="0"/>
              </a:spcBef>
              <a:buClrTx/>
              <a:buSzTx/>
              <a:buFontTx/>
              <a:buNone/>
            </a:pPr>
            <a:r>
              <a:rPr lang="en-US" altLang="zh-CN" sz="2800" b="1" dirty="0">
                <a:solidFill>
                  <a:schemeClr val="tx2"/>
                </a:solidFill>
                <a:latin typeface="楷体_GB2312" pitchFamily="49" charset="-122"/>
                <a:ea typeface="楷体_GB2312" pitchFamily="49" charset="-122"/>
              </a:rPr>
              <a:t>b</a:t>
            </a:r>
            <a:r>
              <a:rPr lang="zh-CN" altLang="en-US" sz="2800" b="1" dirty="0">
                <a:solidFill>
                  <a:schemeClr val="tx2"/>
                </a:solidFill>
                <a:latin typeface="楷体_GB2312" pitchFamily="49" charset="-122"/>
                <a:ea typeface="楷体_GB2312" pitchFamily="49" charset="-122"/>
              </a:rPr>
              <a:t>、单位冲激信号的傅里叶变换等</a:t>
            </a:r>
            <a:r>
              <a:rPr lang="zh-CN" altLang="en-US" sz="2800" b="1" u="sng" dirty="0">
                <a:solidFill>
                  <a:srgbClr val="00FF00"/>
                </a:solidFill>
                <a:latin typeface="楷体_GB2312" pitchFamily="49" charset="-122"/>
                <a:ea typeface="楷体_GB2312" pitchFamily="49" charset="-122"/>
              </a:rPr>
              <a:t>于 </a:t>
            </a:r>
            <a:r>
              <a:rPr lang="en-US" altLang="zh-CN" sz="2800" b="1" u="sng" dirty="0">
                <a:solidFill>
                  <a:srgbClr val="00FF00"/>
                </a:solidFill>
                <a:latin typeface="楷体_GB2312" pitchFamily="49" charset="-122"/>
                <a:ea typeface="楷体_GB2312" pitchFamily="49" charset="-122"/>
              </a:rPr>
              <a:t>1 </a:t>
            </a:r>
            <a:r>
              <a:rPr lang="zh-CN" altLang="en-US" sz="2800" b="1" dirty="0">
                <a:solidFill>
                  <a:schemeClr val="tx2"/>
                </a:solidFill>
                <a:latin typeface="楷体_GB2312" pitchFamily="49" charset="-122"/>
                <a:ea typeface="楷体_GB2312" pitchFamily="49" charset="-122"/>
              </a:rPr>
              <a:t>，其频谱称为</a:t>
            </a:r>
            <a:r>
              <a:rPr lang="zh-CN" altLang="en-US" sz="2800" b="1" u="sng" dirty="0">
                <a:solidFill>
                  <a:schemeClr val="tx2"/>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均匀谱（白色谱）</a:t>
            </a:r>
            <a:r>
              <a:rPr lang="zh-CN" altLang="en-US" sz="2800" b="1" u="sng"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a:t>
            </a:r>
          </a:p>
          <a:p>
            <a:pPr eaLnBrk="1" hangingPunct="1">
              <a:spcBef>
                <a:spcPct val="0"/>
              </a:spcBef>
              <a:buClrTx/>
              <a:buSzTx/>
              <a:buFontTx/>
              <a:buNone/>
            </a:pPr>
            <a:r>
              <a:rPr lang="en-US" altLang="zh-CN" sz="2800" b="1" dirty="0">
                <a:solidFill>
                  <a:schemeClr val="tx2"/>
                </a:solidFill>
                <a:latin typeface="楷体_GB2312" pitchFamily="49" charset="-122"/>
                <a:ea typeface="楷体_GB2312" pitchFamily="49" charset="-122"/>
              </a:rPr>
              <a:t>c</a:t>
            </a:r>
            <a:r>
              <a:rPr lang="zh-CN" altLang="en-US" sz="2800" b="1" dirty="0">
                <a:solidFill>
                  <a:schemeClr val="tx2"/>
                </a:solidFill>
                <a:latin typeface="楷体_GB2312" pitchFamily="49" charset="-122"/>
                <a:ea typeface="楷体_GB2312" pitchFamily="49" charset="-122"/>
              </a:rPr>
              <a:t>、周期信号的频谱有三个特点：</a:t>
            </a:r>
            <a:r>
              <a:rPr lang="zh-CN" altLang="en-US" sz="2800" b="1" u="sng" dirty="0">
                <a:solidFill>
                  <a:srgbClr val="00FF00"/>
                </a:solidFill>
                <a:latin typeface="楷体_GB2312" pitchFamily="49" charset="-122"/>
                <a:ea typeface="楷体_GB2312" pitchFamily="49" charset="-122"/>
              </a:rPr>
              <a:t>离散性、谐波性、收敛性。</a:t>
            </a:r>
          </a:p>
          <a:p>
            <a:pPr eaLnBrk="1" hangingPunct="1">
              <a:spcBef>
                <a:spcPct val="0"/>
              </a:spcBef>
              <a:buClrTx/>
              <a:buSzTx/>
              <a:buFontTx/>
              <a:buNone/>
            </a:pPr>
            <a:r>
              <a:rPr lang="en-US" altLang="zh-CN" sz="2800" b="1" dirty="0">
                <a:solidFill>
                  <a:schemeClr val="tx2"/>
                </a:solidFill>
                <a:latin typeface="楷体_GB2312" pitchFamily="49" charset="-122"/>
                <a:ea typeface="楷体_GB2312" pitchFamily="49" charset="-122"/>
              </a:rPr>
              <a:t>d</a:t>
            </a:r>
            <a:r>
              <a:rPr lang="zh-CN" altLang="en-US" sz="2800" b="1" dirty="0">
                <a:solidFill>
                  <a:schemeClr val="tx2"/>
                </a:solidFill>
                <a:latin typeface="楷体_GB2312" pitchFamily="49" charset="-122"/>
                <a:ea typeface="楷体_GB2312" pitchFamily="49" charset="-122"/>
              </a:rPr>
              <a:t>、</a:t>
            </a:r>
            <a:r>
              <a:rPr lang="zh-CN" altLang="en-GB" sz="2800" b="1" dirty="0">
                <a:solidFill>
                  <a:schemeClr val="tx2"/>
                </a:solidFill>
                <a:latin typeface="楷体_GB2312" pitchFamily="49" charset="-122"/>
                <a:ea typeface="楷体_GB2312" pitchFamily="49" charset="-122"/>
              </a:rPr>
              <a:t>连续非周期信号的频谱是</a:t>
            </a:r>
            <a:r>
              <a:rPr lang="zh-CN" altLang="en-GB" sz="2800" b="1" u="sng" dirty="0">
                <a:solidFill>
                  <a:srgbClr val="00FF00"/>
                </a:solidFill>
                <a:latin typeface="楷体_GB2312" pitchFamily="49" charset="-122"/>
                <a:ea typeface="楷体_GB2312" pitchFamily="49" charset="-122"/>
              </a:rPr>
              <a:t>连续</a:t>
            </a:r>
            <a:r>
              <a:rPr lang="zh-CN" altLang="en-GB" sz="2800" b="1" dirty="0">
                <a:solidFill>
                  <a:schemeClr val="tx2"/>
                </a:solidFill>
                <a:latin typeface="楷体_GB2312" pitchFamily="49" charset="-122"/>
                <a:ea typeface="楷体_GB2312" pitchFamily="49" charset="-122"/>
              </a:rPr>
              <a:t>（连续、离散）</a:t>
            </a:r>
            <a:r>
              <a:rPr lang="zh-CN" altLang="en-GB" sz="2800" b="1" u="sng" dirty="0">
                <a:solidFill>
                  <a:srgbClr val="00FF00"/>
                </a:solidFill>
                <a:latin typeface="楷体_GB2312" pitchFamily="49" charset="-122"/>
                <a:ea typeface="楷体_GB2312" pitchFamily="49" charset="-122"/>
              </a:rPr>
              <a:t>非周期</a:t>
            </a:r>
            <a:r>
              <a:rPr lang="zh-CN" altLang="en-GB" sz="2800" b="1" dirty="0">
                <a:solidFill>
                  <a:schemeClr val="tx2"/>
                </a:solidFill>
                <a:latin typeface="楷体_GB2312" pitchFamily="49" charset="-122"/>
                <a:ea typeface="楷体_GB2312" pitchFamily="49" charset="-122"/>
              </a:rPr>
              <a:t>（周期、非周期）</a:t>
            </a:r>
          </a:p>
          <a:p>
            <a:pPr eaLnBrk="1" hangingPunct="1">
              <a:spcBef>
                <a:spcPct val="0"/>
              </a:spcBef>
              <a:buClrTx/>
              <a:buSzTx/>
              <a:buFontTx/>
              <a:buNone/>
            </a:pPr>
            <a:r>
              <a:rPr lang="en-GB" altLang="zh-CN" sz="2800" b="1" dirty="0">
                <a:solidFill>
                  <a:schemeClr val="tx2"/>
                </a:solidFill>
                <a:latin typeface="楷体_GB2312" pitchFamily="49" charset="-122"/>
                <a:ea typeface="楷体_GB2312" pitchFamily="49" charset="-122"/>
              </a:rPr>
              <a:t>e</a:t>
            </a:r>
            <a:r>
              <a:rPr lang="zh-CN" altLang="en-GB" sz="2800" b="1" dirty="0">
                <a:solidFill>
                  <a:schemeClr val="tx2"/>
                </a:solidFill>
                <a:latin typeface="楷体_GB2312" pitchFamily="49" charset="-122"/>
                <a:ea typeface="楷体_GB2312" pitchFamily="49" charset="-122"/>
              </a:rPr>
              <a:t>、非正弦周期信号的谱线是</a:t>
            </a:r>
            <a:r>
              <a:rPr lang="zh-CN" altLang="en-US" sz="2800" b="1" u="sng" dirty="0">
                <a:solidFill>
                  <a:schemeClr val="tx2"/>
                </a:solidFill>
                <a:latin typeface="楷体_GB2312" pitchFamily="49" charset="-122"/>
                <a:ea typeface="楷体_GB2312" pitchFamily="49" charset="-122"/>
              </a:rPr>
              <a:t> </a:t>
            </a:r>
            <a:r>
              <a:rPr lang="zh-CN" altLang="en-US" sz="2800" b="1" u="sng" dirty="0">
                <a:solidFill>
                  <a:schemeClr val="hlink"/>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离散</a:t>
            </a:r>
            <a:r>
              <a:rPr lang="zh-CN" altLang="en-US" sz="2800" b="1" u="sng" dirty="0">
                <a:solidFill>
                  <a:schemeClr val="hlink"/>
                </a:solidFill>
                <a:latin typeface="楷体_GB2312" pitchFamily="49" charset="-122"/>
                <a:ea typeface="楷体_GB2312" pitchFamily="49" charset="-122"/>
              </a:rPr>
              <a:t> </a:t>
            </a:r>
            <a:r>
              <a:rPr lang="zh-CN" altLang="en-US" sz="2800" b="1" u="sng"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 的，其中角频率间隔为</a:t>
            </a:r>
            <a:r>
              <a:rPr lang="zh-CN" altLang="en-US" sz="2800" b="1" u="sng" dirty="0">
                <a:solidFill>
                  <a:schemeClr val="tx2"/>
                </a:solidFill>
                <a:latin typeface="楷体_GB2312" pitchFamily="49" charset="-122"/>
                <a:ea typeface="楷体_GB2312" pitchFamily="49" charset="-122"/>
              </a:rPr>
              <a:t> </a:t>
            </a:r>
            <a:r>
              <a:rPr lang="en-US" altLang="zh-CN" sz="2800" b="1" u="sng" dirty="0">
                <a:solidFill>
                  <a:srgbClr val="00FF00"/>
                </a:solidFill>
                <a:latin typeface="楷体_GB2312" pitchFamily="49" charset="-122"/>
                <a:ea typeface="楷体_GB2312" pitchFamily="49" charset="-122"/>
              </a:rPr>
              <a:t>2</a:t>
            </a:r>
            <a:r>
              <a:rPr lang="el-GR" altLang="zh-CN" sz="2800" b="1" u="sng" dirty="0">
                <a:solidFill>
                  <a:srgbClr val="00FF00"/>
                </a:solidFill>
                <a:latin typeface="楷体_GB2312" pitchFamily="49" charset="-122"/>
                <a:ea typeface="楷体_GB2312" pitchFamily="49" charset="-122"/>
              </a:rPr>
              <a:t>π</a:t>
            </a:r>
            <a:r>
              <a:rPr lang="en-US" altLang="zh-CN" sz="2800" b="1" u="sng" dirty="0">
                <a:solidFill>
                  <a:srgbClr val="00FF00"/>
                </a:solidFill>
                <a:latin typeface="楷体_GB2312" pitchFamily="49" charset="-122"/>
                <a:ea typeface="楷体_GB2312" pitchFamily="49" charset="-122"/>
              </a:rPr>
              <a:t>f</a:t>
            </a:r>
            <a:r>
              <a:rPr lang="en-US" altLang="zh-CN" sz="2800" b="1" u="sng" dirty="0">
                <a:solidFill>
                  <a:schemeClr val="tx2"/>
                </a:solidFill>
                <a:latin typeface="楷体_GB2312" pitchFamily="49" charset="-122"/>
                <a:ea typeface="楷体_GB2312" pitchFamily="49" charset="-122"/>
              </a:rPr>
              <a:t> </a:t>
            </a:r>
            <a:r>
              <a:rPr lang="en-US" altLang="zh-CN" sz="2800" b="1"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，且只存在于</a:t>
            </a:r>
            <a:r>
              <a:rPr lang="en-US" altLang="zh-CN" sz="2800" b="1" u="sng" dirty="0">
                <a:solidFill>
                  <a:srgbClr val="00FF00"/>
                </a:solidFill>
                <a:latin typeface="楷体_GB2312" pitchFamily="49" charset="-122"/>
                <a:ea typeface="楷体_GB2312" pitchFamily="49" charset="-122"/>
              </a:rPr>
              <a:t>2</a:t>
            </a:r>
            <a:r>
              <a:rPr lang="el-GR" altLang="zh-CN" sz="2800" b="1" u="sng" dirty="0">
                <a:solidFill>
                  <a:srgbClr val="00FF00"/>
                </a:solidFill>
                <a:latin typeface="楷体_GB2312" pitchFamily="49" charset="-122"/>
                <a:ea typeface="楷体_GB2312" pitchFamily="49" charset="-122"/>
              </a:rPr>
              <a:t>π</a:t>
            </a:r>
            <a:r>
              <a:rPr lang="en-US" altLang="zh-CN" sz="2800" b="1" u="sng" dirty="0">
                <a:solidFill>
                  <a:srgbClr val="00FF00"/>
                </a:solidFill>
                <a:latin typeface="楷体_GB2312" pitchFamily="49" charset="-122"/>
                <a:ea typeface="楷体_GB2312" pitchFamily="49" charset="-122"/>
              </a:rPr>
              <a:t>f</a:t>
            </a:r>
            <a:r>
              <a:rPr lang="zh-CN" altLang="en-US" sz="2800" b="1" dirty="0">
                <a:solidFill>
                  <a:schemeClr val="tx2"/>
                </a:solidFill>
                <a:latin typeface="楷体_GB2312" pitchFamily="49" charset="-122"/>
                <a:ea typeface="楷体_GB2312" pitchFamily="49" charset="-122"/>
              </a:rPr>
              <a:t>的整数倍上。</a:t>
            </a:r>
            <a:endParaRPr lang="zh-CN" altLang="en-GB" sz="2800" b="1" dirty="0">
              <a:solidFill>
                <a:schemeClr val="tx2"/>
              </a:solidFill>
              <a:latin typeface="楷体_GB2312" pitchFamily="49" charset="-122"/>
              <a:ea typeface="楷体_GB2312" pitchFamily="49" charset="-122"/>
            </a:endParaRPr>
          </a:p>
        </p:txBody>
      </p:sp>
      <p:sp>
        <p:nvSpPr>
          <p:cNvPr id="32772" name="Rectangle 3"/>
          <p:cNvSpPr>
            <a:spLocks noChangeArrowheads="1"/>
          </p:cNvSpPr>
          <p:nvPr/>
        </p:nvSpPr>
        <p:spPr bwMode="auto">
          <a:xfrm>
            <a:off x="914400" y="620713"/>
            <a:ext cx="8229600" cy="544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b="1" dirty="0">
              <a:solidFill>
                <a:schemeClr val="tx2"/>
              </a:solidFill>
              <a:latin typeface="方正楷体_GBK" pitchFamily="65" charset="-122"/>
              <a:ea typeface="方正楷体_GBK" pitchFamily="65" charset="-122"/>
            </a:endParaRPr>
          </a:p>
        </p:txBody>
      </p:sp>
    </p:spTree>
    <p:extLst>
      <p:ext uri="{BB962C8B-B14F-4D97-AF65-F5344CB8AC3E}">
        <p14:creationId xmlns="" xmlns:p14="http://schemas.microsoft.com/office/powerpoint/2010/main" val="3508534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357158" y="642918"/>
            <a:ext cx="8280920"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2800" b="1" dirty="0">
                <a:solidFill>
                  <a:schemeClr val="tx2"/>
                </a:solidFill>
                <a:latin typeface="楷体_GB2312" pitchFamily="49" charset="-122"/>
                <a:ea typeface="楷体_GB2312" pitchFamily="49" charset="-122"/>
              </a:rPr>
              <a:t>f</a:t>
            </a:r>
            <a:r>
              <a:rPr lang="zh-CN" altLang="en-US" sz="2800" b="1" dirty="0">
                <a:solidFill>
                  <a:schemeClr val="tx2"/>
                </a:solidFill>
                <a:latin typeface="楷体_GB2312" pitchFamily="49" charset="-122"/>
                <a:ea typeface="楷体_GB2312" pitchFamily="49" charset="-122"/>
              </a:rPr>
              <a:t>、采用</a:t>
            </a:r>
            <a:r>
              <a:rPr lang="fr-FR" altLang="zh-CN" sz="2800" b="1" dirty="0">
                <a:solidFill>
                  <a:schemeClr val="tx2"/>
                </a:solidFill>
                <a:latin typeface="楷体_GB2312" pitchFamily="49" charset="-122"/>
                <a:ea typeface="楷体_GB2312" pitchFamily="49" charset="-122"/>
              </a:rPr>
              <a:t>Multisim</a:t>
            </a:r>
            <a:r>
              <a:rPr lang="zh-CN" altLang="fr-FR" sz="2800" b="1" dirty="0">
                <a:solidFill>
                  <a:schemeClr val="tx2"/>
                </a:solidFill>
                <a:latin typeface="楷体_GB2312" pitchFamily="49" charset="-122"/>
                <a:ea typeface="楷体_GB2312" pitchFamily="49" charset="-122"/>
              </a:rPr>
              <a:t>软件对正峰值为</a:t>
            </a:r>
            <a:r>
              <a:rPr lang="fr-FR" altLang="zh-CN" sz="2800" b="1" dirty="0">
                <a:solidFill>
                  <a:schemeClr val="tx2"/>
                </a:solidFill>
                <a:latin typeface="楷体_GB2312" pitchFamily="49" charset="-122"/>
                <a:ea typeface="楷体_GB2312" pitchFamily="49" charset="-122"/>
              </a:rPr>
              <a:t>4V</a:t>
            </a:r>
            <a:r>
              <a:rPr lang="zh-CN" altLang="fr-FR" sz="2800" b="1" dirty="0">
                <a:solidFill>
                  <a:schemeClr val="tx2"/>
                </a:solidFill>
                <a:latin typeface="楷体_GB2312" pitchFamily="49" charset="-122"/>
                <a:ea typeface="楷体_GB2312" pitchFamily="49" charset="-122"/>
              </a:rPr>
              <a:t>、负峰值为－</a:t>
            </a:r>
            <a:r>
              <a:rPr lang="fr-FR" altLang="zh-CN" sz="2800" b="1" dirty="0">
                <a:solidFill>
                  <a:schemeClr val="tx2"/>
                </a:solidFill>
                <a:latin typeface="楷体_GB2312" pitchFamily="49" charset="-122"/>
                <a:ea typeface="楷体_GB2312" pitchFamily="49" charset="-122"/>
              </a:rPr>
              <a:t>4V</a:t>
            </a:r>
            <a:r>
              <a:rPr lang="zh-CN" altLang="fr-FR" sz="2800" b="1" dirty="0">
                <a:solidFill>
                  <a:schemeClr val="tx2"/>
                </a:solidFill>
                <a:latin typeface="楷体_GB2312" pitchFamily="49" charset="-122"/>
                <a:ea typeface="楷体_GB2312" pitchFamily="49" charset="-122"/>
              </a:rPr>
              <a:t>、频率为</a:t>
            </a:r>
            <a:r>
              <a:rPr lang="fr-FR" altLang="zh-CN" sz="2800" b="1" dirty="0">
                <a:solidFill>
                  <a:schemeClr val="tx2"/>
                </a:solidFill>
                <a:latin typeface="楷体_GB2312" pitchFamily="49" charset="-122"/>
                <a:ea typeface="楷体_GB2312" pitchFamily="49" charset="-122"/>
              </a:rPr>
              <a:t>1kHz</a:t>
            </a:r>
            <a:r>
              <a:rPr lang="zh-CN" altLang="fr-FR" sz="2800" b="1" dirty="0">
                <a:solidFill>
                  <a:schemeClr val="tx2"/>
                </a:solidFill>
                <a:latin typeface="楷体_GB2312" pitchFamily="49" charset="-122"/>
                <a:ea typeface="楷体_GB2312" pitchFamily="49" charset="-122"/>
              </a:rPr>
              <a:t>、占空比为</a:t>
            </a:r>
            <a:r>
              <a:rPr lang="fr-FR" altLang="zh-CN" sz="2800" b="1" dirty="0">
                <a:solidFill>
                  <a:schemeClr val="tx2"/>
                </a:solidFill>
                <a:latin typeface="楷体_GB2312" pitchFamily="49" charset="-122"/>
                <a:ea typeface="楷体_GB2312" pitchFamily="49" charset="-122"/>
              </a:rPr>
              <a:t>20</a:t>
            </a:r>
            <a:r>
              <a:rPr lang="zh-CN" altLang="fr-FR" sz="2800" b="1" dirty="0">
                <a:solidFill>
                  <a:schemeClr val="tx2"/>
                </a:solidFill>
                <a:latin typeface="楷体_GB2312" pitchFamily="49" charset="-122"/>
                <a:ea typeface="楷体_GB2312" pitchFamily="49" charset="-122"/>
              </a:rPr>
              <a:t>％的矩形波进行单边频谱分析，可知，其直流分量为</a:t>
            </a:r>
            <a:r>
              <a:rPr lang="zh-CN" altLang="fr-FR" sz="2800" b="1" u="sng" dirty="0">
                <a:solidFill>
                  <a:schemeClr val="tx2"/>
                </a:solidFill>
                <a:latin typeface="楷体_GB2312" pitchFamily="49" charset="-122"/>
                <a:ea typeface="楷体_GB2312" pitchFamily="49" charset="-122"/>
              </a:rPr>
              <a:t> </a:t>
            </a:r>
            <a:r>
              <a:rPr lang="zh-CN" altLang="fr-FR" sz="2800" b="1" u="sng" dirty="0">
                <a:solidFill>
                  <a:srgbClr val="00FF00"/>
                </a:solidFill>
                <a:latin typeface="楷体_GB2312" pitchFamily="49" charset="-122"/>
                <a:ea typeface="楷体_GB2312" pitchFamily="49" charset="-122"/>
              </a:rPr>
              <a:t>负</a:t>
            </a:r>
            <a:r>
              <a:rPr lang="zh-CN" altLang="fr-FR" sz="2800" b="1" u="sng" dirty="0">
                <a:solidFill>
                  <a:schemeClr val="tx2"/>
                </a:solidFill>
                <a:latin typeface="楷体_GB2312" pitchFamily="49" charset="-122"/>
                <a:ea typeface="楷体_GB2312" pitchFamily="49" charset="-122"/>
              </a:rPr>
              <a:t> </a:t>
            </a:r>
            <a:r>
              <a:rPr lang="zh-CN" altLang="fr-FR" sz="2800" b="1" dirty="0">
                <a:solidFill>
                  <a:schemeClr val="tx2"/>
                </a:solidFill>
                <a:latin typeface="楷体_GB2312" pitchFamily="49" charset="-122"/>
                <a:ea typeface="楷体_GB2312" pitchFamily="49" charset="-122"/>
              </a:rPr>
              <a:t> （正、负）值，谱线包络的第一个零结点位置为</a:t>
            </a:r>
            <a:r>
              <a:rPr lang="en-US" altLang="zh-CN" sz="2800" b="1" u="sng" dirty="0">
                <a:solidFill>
                  <a:srgbClr val="00FF00"/>
                </a:solidFill>
                <a:latin typeface="楷体_GB2312" pitchFamily="49" charset="-122"/>
                <a:ea typeface="楷体_GB2312" pitchFamily="49" charset="-122"/>
              </a:rPr>
              <a:t>5kHz</a:t>
            </a:r>
            <a:r>
              <a:rPr lang="zh-CN" altLang="en-US" sz="2800" b="1" dirty="0">
                <a:solidFill>
                  <a:schemeClr val="tx2"/>
                </a:solidFill>
                <a:latin typeface="楷体_GB2312" pitchFamily="49" charset="-122"/>
                <a:ea typeface="楷体_GB2312" pitchFamily="49" charset="-122"/>
              </a:rPr>
              <a:t>，有效频带范围内谱线有</a:t>
            </a:r>
            <a:r>
              <a:rPr lang="zh-CN" altLang="en-US" sz="2800" b="1" u="sng" dirty="0">
                <a:solidFill>
                  <a:schemeClr val="hlink"/>
                </a:solidFill>
                <a:latin typeface="楷体_GB2312" pitchFamily="49" charset="-122"/>
                <a:ea typeface="楷体_GB2312" pitchFamily="49" charset="-122"/>
              </a:rPr>
              <a:t> </a:t>
            </a:r>
            <a:r>
              <a:rPr lang="en-US" altLang="zh-CN" sz="2800" b="1" u="sng" dirty="0">
                <a:solidFill>
                  <a:srgbClr val="00FF00"/>
                </a:solidFill>
                <a:latin typeface="楷体_GB2312" pitchFamily="49" charset="-122"/>
                <a:ea typeface="楷体_GB2312" pitchFamily="49" charset="-122"/>
              </a:rPr>
              <a:t>4</a:t>
            </a:r>
            <a:r>
              <a:rPr lang="en-US" altLang="zh-CN" sz="2800" b="1" u="sng" dirty="0">
                <a:solidFill>
                  <a:schemeClr val="hlink"/>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条。当增大矩形波占空比后，其谱线包络的主峰高度</a:t>
            </a:r>
            <a:r>
              <a:rPr lang="zh-CN" altLang="en-US" sz="2800" b="1" u="sng" dirty="0">
                <a:solidFill>
                  <a:schemeClr val="tx2"/>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增高</a:t>
            </a:r>
            <a:r>
              <a:rPr lang="zh-CN" altLang="en-US" sz="2800" b="1" u="sng"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（增高、降低），有效频带宽度</a:t>
            </a:r>
            <a:r>
              <a:rPr lang="zh-CN" altLang="en-US" sz="2800" b="1" u="sng" dirty="0">
                <a:solidFill>
                  <a:schemeClr val="tx2"/>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减小</a:t>
            </a:r>
            <a:r>
              <a:rPr lang="zh-CN" altLang="en-US" sz="2800" b="1" u="sng"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（增大、减小），有效频带范围内高次谐波数目</a:t>
            </a:r>
            <a:r>
              <a:rPr lang="zh-CN" altLang="en-US" sz="2800" b="1" u="sng" dirty="0">
                <a:solidFill>
                  <a:schemeClr val="tx2"/>
                </a:solidFill>
                <a:latin typeface="楷体_GB2312" pitchFamily="49" charset="-122"/>
                <a:ea typeface="楷体_GB2312" pitchFamily="49" charset="-122"/>
              </a:rPr>
              <a:t> </a:t>
            </a:r>
            <a:r>
              <a:rPr lang="zh-CN" altLang="en-US" sz="2800" b="1" u="sng" dirty="0">
                <a:solidFill>
                  <a:srgbClr val="00FF00"/>
                </a:solidFill>
                <a:latin typeface="楷体_GB2312" pitchFamily="49" charset="-122"/>
                <a:ea typeface="楷体_GB2312" pitchFamily="49" charset="-122"/>
              </a:rPr>
              <a:t>减少</a:t>
            </a:r>
            <a:r>
              <a:rPr lang="zh-CN" altLang="en-US" sz="2800" b="1" u="sng" dirty="0">
                <a:solidFill>
                  <a:schemeClr val="hlink"/>
                </a:solidFill>
                <a:latin typeface="楷体_GB2312" pitchFamily="49" charset="-122"/>
                <a:ea typeface="楷体_GB2312" pitchFamily="49" charset="-122"/>
              </a:rPr>
              <a:t> </a:t>
            </a:r>
            <a:r>
              <a:rPr lang="en-US" altLang="zh-CN" sz="2800" b="1" dirty="0">
                <a:solidFill>
                  <a:schemeClr val="tx2"/>
                </a:solidFill>
                <a:latin typeface="楷体_GB2312" pitchFamily="49" charset="-122"/>
                <a:ea typeface="楷体_GB2312" pitchFamily="49" charset="-122"/>
              </a:rPr>
              <a:t>(</a:t>
            </a:r>
            <a:r>
              <a:rPr lang="zh-CN" altLang="en-US" sz="2800" b="1" dirty="0">
                <a:solidFill>
                  <a:schemeClr val="tx2"/>
                </a:solidFill>
                <a:latin typeface="楷体_GB2312" pitchFamily="49" charset="-122"/>
                <a:ea typeface="楷体_GB2312" pitchFamily="49" charset="-122"/>
              </a:rPr>
              <a:t>增加、减少</a:t>
            </a:r>
            <a:r>
              <a:rPr lang="en-US" altLang="zh-CN" sz="2800" b="1" dirty="0">
                <a:solidFill>
                  <a:schemeClr val="tx2"/>
                </a:solidFill>
                <a:latin typeface="楷体_GB2312" pitchFamily="49" charset="-122"/>
                <a:ea typeface="楷体_GB2312" pitchFamily="49" charset="-122"/>
              </a:rPr>
              <a:t>)</a:t>
            </a:r>
            <a:r>
              <a:rPr lang="zh-CN" altLang="en-US" sz="2800" b="1" dirty="0">
                <a:solidFill>
                  <a:schemeClr val="tx2"/>
                </a:solidFill>
                <a:latin typeface="楷体_GB2312" pitchFamily="49" charset="-122"/>
                <a:ea typeface="楷体_GB2312" pitchFamily="49" charset="-122"/>
              </a:rPr>
              <a:t>。</a:t>
            </a:r>
          </a:p>
        </p:txBody>
      </p:sp>
    </p:spTree>
    <p:extLst>
      <p:ext uri="{BB962C8B-B14F-4D97-AF65-F5344CB8AC3E}">
        <p14:creationId xmlns="" xmlns:p14="http://schemas.microsoft.com/office/powerpoint/2010/main" val="62432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14282" y="357166"/>
            <a:ext cx="8362950" cy="777875"/>
          </a:xfrm>
        </p:spPr>
        <p:txBody>
          <a:bodyPr>
            <a:normAutofit/>
          </a:bodyPr>
          <a:lstStyle/>
          <a:p>
            <a:pPr algn="l"/>
            <a:r>
              <a:rPr lang="en-US" altLang="zh-CN" sz="3200" b="1" dirty="0">
                <a:solidFill>
                  <a:srgbClr val="00FF00"/>
                </a:solidFill>
              </a:rPr>
              <a:t>2</a:t>
            </a:r>
            <a:r>
              <a:rPr lang="zh-CN" altLang="en-US" sz="3200" b="1" dirty="0">
                <a:solidFill>
                  <a:srgbClr val="00FF00"/>
                </a:solidFill>
              </a:rPr>
              <a:t>、画出下面传输函数的系统模拟</a:t>
            </a:r>
            <a:r>
              <a:rPr lang="zh-CN" altLang="en-US" sz="3200" b="1" dirty="0" smtClean="0">
                <a:solidFill>
                  <a:srgbClr val="00FF00"/>
                </a:solidFill>
              </a:rPr>
              <a:t>框图</a:t>
            </a:r>
            <a:endParaRPr lang="zh-CN" altLang="en-US" sz="3200" b="1" dirty="0">
              <a:solidFill>
                <a:srgbClr val="00FF00"/>
              </a:solidFill>
            </a:endParaRPr>
          </a:p>
        </p:txBody>
      </p:sp>
      <p:pic>
        <p:nvPicPr>
          <p:cNvPr id="3482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844675"/>
            <a:ext cx="3529012" cy="74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1" name="Text Box 4"/>
          <p:cNvSpPr txBox="1">
            <a:spLocks noChangeArrowheads="1"/>
          </p:cNvSpPr>
          <p:nvPr/>
        </p:nvSpPr>
        <p:spPr bwMode="auto">
          <a:xfrm>
            <a:off x="3851275" y="1844675"/>
            <a:ext cx="1512888"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solidFill>
                  <a:schemeClr val="tx2"/>
                </a:solidFill>
                <a:ea typeface="楷体_GB2312" pitchFamily="49" charset="-122"/>
              </a:rPr>
              <a:t>解：</a:t>
            </a:r>
          </a:p>
        </p:txBody>
      </p:sp>
      <p:pic>
        <p:nvPicPr>
          <p:cNvPr id="3482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773238"/>
            <a:ext cx="3887788" cy="183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3"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0825" y="2924175"/>
            <a:ext cx="55245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0873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14282" y="80963"/>
            <a:ext cx="8148668" cy="777875"/>
          </a:xfrm>
        </p:spPr>
        <p:txBody>
          <a:bodyPr>
            <a:normAutofit/>
          </a:bodyPr>
          <a:lstStyle/>
          <a:p>
            <a:pPr algn="l"/>
            <a:r>
              <a:rPr lang="en-US" altLang="zh-CN" sz="3200" b="1" dirty="0">
                <a:solidFill>
                  <a:srgbClr val="00FF00"/>
                </a:solidFill>
              </a:rPr>
              <a:t>3</a:t>
            </a:r>
            <a:r>
              <a:rPr lang="zh-CN" altLang="en-US" sz="3200" b="1" dirty="0">
                <a:solidFill>
                  <a:srgbClr val="00FF00"/>
                </a:solidFill>
              </a:rPr>
              <a:t>、写出传输函数，画系统模拟框图。 </a:t>
            </a:r>
          </a:p>
        </p:txBody>
      </p:sp>
      <p:pic>
        <p:nvPicPr>
          <p:cNvPr id="35844" name="Picture 3" descr="信号与系统"/>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628" y="1000108"/>
            <a:ext cx="3240088" cy="168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5" name="Text Box 4"/>
          <p:cNvSpPr txBox="1">
            <a:spLocks noChangeArrowheads="1"/>
          </p:cNvSpPr>
          <p:nvPr/>
        </p:nvSpPr>
        <p:spPr bwMode="auto">
          <a:xfrm>
            <a:off x="900113" y="1268413"/>
            <a:ext cx="1512887"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solidFill>
                  <a:schemeClr val="tx2"/>
                </a:solidFill>
                <a:ea typeface="楷体_GB2312" pitchFamily="49" charset="-122"/>
              </a:rPr>
              <a:t>解：</a:t>
            </a:r>
          </a:p>
        </p:txBody>
      </p:sp>
      <p:pic>
        <p:nvPicPr>
          <p:cNvPr id="35846"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5786" y="1928802"/>
            <a:ext cx="4175125" cy="344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7" name="Rectangle 6"/>
          <p:cNvSpPr>
            <a:spLocks noChangeArrowheads="1"/>
          </p:cNvSpPr>
          <p:nvPr/>
        </p:nvSpPr>
        <p:spPr bwMode="auto">
          <a:xfrm>
            <a:off x="3414713" y="3565525"/>
            <a:ext cx="222250"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1100"/>
              <a:t> </a:t>
            </a:r>
            <a:endParaRPr lang="en-US" altLang="zh-CN" sz="1800"/>
          </a:p>
        </p:txBody>
      </p:sp>
      <p:pic>
        <p:nvPicPr>
          <p:cNvPr id="35848"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5650" y="5445125"/>
            <a:ext cx="6264275"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9"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00628" y="2786058"/>
            <a:ext cx="3779838" cy="260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1543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85720" y="93663"/>
            <a:ext cx="8078818" cy="777875"/>
          </a:xfrm>
        </p:spPr>
        <p:txBody>
          <a:bodyPr>
            <a:normAutofit/>
          </a:bodyPr>
          <a:lstStyle/>
          <a:p>
            <a:pPr algn="l"/>
            <a:r>
              <a:rPr lang="en-US" altLang="zh-CN" sz="3200" dirty="0">
                <a:solidFill>
                  <a:srgbClr val="00FF00"/>
                </a:solidFill>
              </a:rPr>
              <a:t>4</a:t>
            </a:r>
            <a:r>
              <a:rPr lang="zh-CN" altLang="en-US" sz="3200" dirty="0">
                <a:solidFill>
                  <a:srgbClr val="00FF00"/>
                </a:solidFill>
              </a:rPr>
              <a:t>、写传输函数，画系统模拟框图 </a:t>
            </a:r>
          </a:p>
        </p:txBody>
      </p:sp>
      <p:pic>
        <p:nvPicPr>
          <p:cNvPr id="3686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1500" y="1268413"/>
            <a:ext cx="3024188" cy="16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9" name="Text Box 4"/>
          <p:cNvSpPr txBox="1">
            <a:spLocks noChangeArrowheads="1"/>
          </p:cNvSpPr>
          <p:nvPr/>
        </p:nvSpPr>
        <p:spPr bwMode="auto">
          <a:xfrm>
            <a:off x="900113" y="1268413"/>
            <a:ext cx="1512887"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solidFill>
                  <a:schemeClr val="tx2"/>
                </a:solidFill>
                <a:ea typeface="楷体_GB2312" pitchFamily="49" charset="-122"/>
              </a:rPr>
              <a:t>解：</a:t>
            </a:r>
          </a:p>
        </p:txBody>
      </p:sp>
      <p:pic>
        <p:nvPicPr>
          <p:cNvPr id="3687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6375" y="1268413"/>
            <a:ext cx="4175125"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1"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2988" y="3573463"/>
            <a:ext cx="5688012" cy="223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3395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07504" y="1882552"/>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sp>
        <p:nvSpPr>
          <p:cNvPr id="37892" name="Rectangle 4"/>
          <p:cNvSpPr>
            <a:spLocks noChangeArrowheads="1"/>
          </p:cNvSpPr>
          <p:nvPr/>
        </p:nvSpPr>
        <p:spPr bwMode="auto">
          <a:xfrm>
            <a:off x="214282" y="214290"/>
            <a:ext cx="8764463"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800" b="1" dirty="0">
                <a:solidFill>
                  <a:srgbClr val="00FF00"/>
                </a:solidFill>
                <a:latin typeface="宋体" panose="02010600030101010101" pitchFamily="2" charset="-122"/>
                <a:cs typeface="Times New Roman" panose="02020603050405020304" pitchFamily="18" charset="0"/>
              </a:rPr>
              <a:t>4</a:t>
            </a:r>
            <a:r>
              <a:rPr lang="zh-CN" altLang="en-US" sz="2800" b="1" dirty="0">
                <a:solidFill>
                  <a:srgbClr val="00FF00"/>
                </a:solidFill>
                <a:latin typeface="宋体" panose="02010600030101010101" pitchFamily="2" charset="-122"/>
                <a:cs typeface="Times New Roman" panose="02020603050405020304" pitchFamily="18" charset="0"/>
              </a:rPr>
              <a:t>、计算下图电路的电压传输函数</a:t>
            </a:r>
            <a:r>
              <a:rPr lang="en-US" altLang="zh-CN" sz="2800" b="1" dirty="0">
                <a:solidFill>
                  <a:srgbClr val="00FF00"/>
                </a:solidFill>
                <a:latin typeface="宋体" panose="02010600030101010101" pitchFamily="2" charset="-122"/>
                <a:cs typeface="Times New Roman" panose="02020603050405020304" pitchFamily="18" charset="0"/>
              </a:rPr>
              <a:t>H(S)</a:t>
            </a:r>
            <a:r>
              <a:rPr lang="zh-CN" altLang="en-US" sz="2800" b="1" dirty="0">
                <a:solidFill>
                  <a:srgbClr val="00FF00"/>
                </a:solidFill>
                <a:latin typeface="宋体" panose="02010600030101010101" pitchFamily="2" charset="-122"/>
                <a:cs typeface="Times New Roman" panose="02020603050405020304" pitchFamily="18" charset="0"/>
              </a:rPr>
              <a:t>（</a:t>
            </a:r>
            <a:r>
              <a:rPr lang="en-US" altLang="zh-CN" sz="2800" b="1" dirty="0">
                <a:solidFill>
                  <a:srgbClr val="00FF00"/>
                </a:solidFill>
                <a:latin typeface="宋体" panose="02010600030101010101" pitchFamily="2" charset="-122"/>
                <a:cs typeface="Times New Roman" panose="02020603050405020304" pitchFamily="18" charset="0"/>
              </a:rPr>
              <a:t>V</a:t>
            </a:r>
            <a:r>
              <a:rPr lang="en-US" altLang="zh-CN" sz="1800" b="1" dirty="0">
                <a:solidFill>
                  <a:srgbClr val="00FF00"/>
                </a:solidFill>
                <a:latin typeface="宋体" panose="02010600030101010101" pitchFamily="2" charset="-122"/>
                <a:cs typeface="Times New Roman" panose="02020603050405020304" pitchFamily="18" charset="0"/>
              </a:rPr>
              <a:t>1</a:t>
            </a:r>
            <a:r>
              <a:rPr lang="en-US" altLang="zh-CN" sz="2800" b="1" dirty="0">
                <a:solidFill>
                  <a:srgbClr val="00FF00"/>
                </a:solidFill>
                <a:latin typeface="宋体" panose="02010600030101010101" pitchFamily="2" charset="-122"/>
                <a:cs typeface="Times New Roman" panose="02020603050405020304" pitchFamily="18" charset="0"/>
              </a:rPr>
              <a:t>(t)</a:t>
            </a:r>
            <a:r>
              <a:rPr lang="zh-CN" altLang="en-US" sz="2800" b="1" dirty="0">
                <a:solidFill>
                  <a:srgbClr val="00FF00"/>
                </a:solidFill>
                <a:latin typeface="宋体" panose="02010600030101010101" pitchFamily="2" charset="-122"/>
                <a:cs typeface="Times New Roman" panose="02020603050405020304" pitchFamily="18" charset="0"/>
              </a:rPr>
              <a:t>输入，</a:t>
            </a:r>
            <a:r>
              <a:rPr lang="en-US" altLang="zh-CN" sz="2800" b="1" dirty="0">
                <a:solidFill>
                  <a:srgbClr val="00FF00"/>
                </a:solidFill>
                <a:latin typeface="宋体" panose="02010600030101010101" pitchFamily="2" charset="-122"/>
                <a:cs typeface="Times New Roman" panose="02020603050405020304" pitchFamily="18" charset="0"/>
              </a:rPr>
              <a:t>V</a:t>
            </a:r>
            <a:r>
              <a:rPr lang="en-US" altLang="zh-CN" sz="1800" b="1" dirty="0">
                <a:solidFill>
                  <a:srgbClr val="00FF00"/>
                </a:solidFill>
                <a:latin typeface="宋体" panose="02010600030101010101" pitchFamily="2" charset="-122"/>
                <a:cs typeface="Times New Roman" panose="02020603050405020304" pitchFamily="18" charset="0"/>
              </a:rPr>
              <a:t>2</a:t>
            </a:r>
            <a:r>
              <a:rPr lang="en-US" altLang="zh-CN" sz="2800" b="1" dirty="0">
                <a:solidFill>
                  <a:srgbClr val="00FF00"/>
                </a:solidFill>
                <a:latin typeface="宋体" panose="02010600030101010101" pitchFamily="2" charset="-122"/>
                <a:cs typeface="Times New Roman" panose="02020603050405020304" pitchFamily="18" charset="0"/>
              </a:rPr>
              <a:t>(t)</a:t>
            </a:r>
            <a:r>
              <a:rPr lang="zh-CN" altLang="en-US" sz="2800" b="1" dirty="0">
                <a:solidFill>
                  <a:srgbClr val="00FF00"/>
                </a:solidFill>
                <a:latin typeface="宋体" panose="02010600030101010101" pitchFamily="2" charset="-122"/>
                <a:cs typeface="Times New Roman" panose="02020603050405020304" pitchFamily="18" charset="0"/>
              </a:rPr>
              <a:t>输出），并画出系统模拟框图。</a:t>
            </a:r>
            <a:endParaRPr lang="zh-CN" altLang="en-US" sz="2800" b="1" dirty="0">
              <a:solidFill>
                <a:srgbClr val="00FF00"/>
              </a:solidFill>
              <a:cs typeface="Times New Roman" panose="02020603050405020304" pitchFamily="18" charset="0"/>
            </a:endParaRPr>
          </a:p>
        </p:txBody>
      </p:sp>
      <p:sp>
        <p:nvSpPr>
          <p:cNvPr id="37893" name="Rectangle 5"/>
          <p:cNvSpPr>
            <a:spLocks noChangeArrowheads="1"/>
          </p:cNvSpPr>
          <p:nvPr/>
        </p:nvSpPr>
        <p:spPr bwMode="auto">
          <a:xfrm>
            <a:off x="107504" y="318589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zh-CN" sz="1800"/>
          </a:p>
        </p:txBody>
      </p:sp>
      <p:pic>
        <p:nvPicPr>
          <p:cNvPr id="3789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7884" y="1500174"/>
            <a:ext cx="2663825" cy="240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0467" y="1484090"/>
            <a:ext cx="367665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6"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79029" y="3573240"/>
            <a:ext cx="4105275"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286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14313"/>
            <a:ext cx="8715375" cy="1143000"/>
          </a:xfrm>
          <a:noFill/>
        </p:spPr>
        <p:txBody>
          <a:bodyPr>
            <a:normAutofit/>
          </a:bodyPr>
          <a:lstStyle/>
          <a:p>
            <a:r>
              <a:rPr lang="zh-CN" altLang="en-US" sz="3600" b="1" dirty="0" smtClean="0">
                <a:solidFill>
                  <a:srgbClr val="00FF00"/>
                </a:solidFill>
              </a:rPr>
              <a:t>一、</a:t>
            </a:r>
            <a:r>
              <a:rPr lang="en-US" altLang="zh-CN" sz="3600" b="1" dirty="0">
                <a:solidFill>
                  <a:srgbClr val="00FF00"/>
                </a:solidFill>
              </a:rPr>
              <a:t>Multisim </a:t>
            </a:r>
            <a:r>
              <a:rPr lang="zh-CN" altLang="en-US" sz="3600" b="1" dirty="0">
                <a:solidFill>
                  <a:srgbClr val="00FF00"/>
                </a:solidFill>
              </a:rPr>
              <a:t>用于连续时间系统的模拟 </a:t>
            </a:r>
          </a:p>
        </p:txBody>
      </p:sp>
      <p:sp>
        <p:nvSpPr>
          <p:cNvPr id="3" name="内容占位符 2"/>
          <p:cNvSpPr>
            <a:spLocks noGrp="1"/>
          </p:cNvSpPr>
          <p:nvPr>
            <p:ph sz="quarter" idx="4294967295"/>
          </p:nvPr>
        </p:nvSpPr>
        <p:spPr>
          <a:xfrm>
            <a:off x="357158" y="1428750"/>
            <a:ext cx="8286808" cy="4697413"/>
          </a:xfrm>
        </p:spPr>
        <p:txBody>
          <a:bodyPr>
            <a:normAutofit fontScale="92500" lnSpcReduction="20000"/>
          </a:bodyPr>
          <a:lstStyle/>
          <a:p>
            <a:pPr>
              <a:defRPr/>
            </a:pPr>
            <a:r>
              <a:rPr lang="zh-CN" altLang="en-US" sz="2800" b="1" dirty="0">
                <a:solidFill>
                  <a:schemeClr val="tx1"/>
                </a:solidFill>
                <a:latin typeface="方正楷体_GBK" pitchFamily="65" charset="-122"/>
                <a:ea typeface="方正楷体_GBK" pitchFamily="65" charset="-122"/>
              </a:rPr>
              <a:t>（</a:t>
            </a:r>
            <a:r>
              <a:rPr lang="en-US" altLang="zh-CN" sz="2800" b="1" dirty="0">
                <a:solidFill>
                  <a:schemeClr val="tx1"/>
                </a:solidFill>
                <a:latin typeface="方正楷体_GBK" pitchFamily="65" charset="-122"/>
                <a:ea typeface="方正楷体_GBK" pitchFamily="65" charset="-122"/>
              </a:rPr>
              <a:t>1</a:t>
            </a:r>
            <a:r>
              <a:rPr lang="zh-CN" altLang="en-US" sz="2800" b="1" dirty="0">
                <a:solidFill>
                  <a:schemeClr val="tx1"/>
                </a:solidFill>
                <a:latin typeface="方正楷体_GBK" pitchFamily="65" charset="-122"/>
                <a:ea typeface="方正楷体_GBK" pitchFamily="65" charset="-122"/>
              </a:rPr>
              <a:t>）连续时间系统的模拟的基本概念</a:t>
            </a:r>
          </a:p>
          <a:p>
            <a:pPr lvl="1">
              <a:lnSpc>
                <a:spcPct val="110000"/>
              </a:lnSpc>
              <a:spcBef>
                <a:spcPts val="600"/>
              </a:spcBef>
              <a:spcAft>
                <a:spcPts val="600"/>
              </a:spcAft>
              <a:defRPr/>
            </a:pPr>
            <a:r>
              <a:rPr lang="zh-CN" altLang="en-US" sz="2800" b="1" dirty="0">
                <a:solidFill>
                  <a:schemeClr val="tx1"/>
                </a:solidFill>
                <a:latin typeface="方正楷体_GBK" pitchFamily="65" charset="-122"/>
                <a:ea typeface="方正楷体_GBK" pitchFamily="65" charset="-122"/>
              </a:rPr>
              <a:t>    求解系统响应的问题，实际上就是求解微分方程的问题。这些实际系统可以是电的或非电的物理系统，也可以是社会、经济和军事等非物理量系统。模拟装置可以与实际系统的内容完全不同，但是两者的微分方程完全相同，输入输出关系即传输函数也完全相同。 </a:t>
            </a:r>
          </a:p>
          <a:p>
            <a:pPr lvl="1">
              <a:lnSpc>
                <a:spcPct val="110000"/>
              </a:lnSpc>
              <a:spcBef>
                <a:spcPts val="600"/>
              </a:spcBef>
              <a:spcAft>
                <a:spcPts val="600"/>
              </a:spcAft>
              <a:defRPr/>
            </a:pPr>
            <a:r>
              <a:rPr lang="zh-CN" altLang="en-US" sz="2800" b="1" dirty="0">
                <a:solidFill>
                  <a:schemeClr val="tx1"/>
                </a:solidFill>
                <a:latin typeface="方正楷体_GBK" pitchFamily="65" charset="-122"/>
                <a:ea typeface="方正楷体_GBK" pitchFamily="65" charset="-122"/>
              </a:rPr>
              <a:t>    通过对模拟装置的研究来分析实际系统，最终达到一定条件下确定最佳参数的目的。对于那些用数学手段较难处理的高阶系统来说，应用系统模拟就更为有效。</a:t>
            </a:r>
          </a:p>
          <a:p>
            <a:endParaRPr lang="zh-CN" altLang="en-US" dirty="0"/>
          </a:p>
        </p:txBody>
      </p:sp>
      <p:sp>
        <p:nvSpPr>
          <p:cNvPr id="20483" name="Rectangle 2"/>
          <p:cNvSpPr>
            <a:spLocks noChangeArrowheads="1"/>
          </p:cNvSpPr>
          <p:nvPr/>
        </p:nvSpPr>
        <p:spPr bwMode="auto">
          <a:xfrm>
            <a:off x="684213" y="642918"/>
            <a:ext cx="8459787" cy="774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b="1" dirty="0">
              <a:latin typeface="方正楷体_GBK" pitchFamily="65" charset="-122"/>
              <a:ea typeface="方正楷体_GBK" pitchFamily="65" charset="-122"/>
            </a:endParaRPr>
          </a:p>
        </p:txBody>
      </p:sp>
    </p:spTree>
    <p:extLst>
      <p:ext uri="{BB962C8B-B14F-4D97-AF65-F5344CB8AC3E}">
        <p14:creationId xmlns="" xmlns:p14="http://schemas.microsoft.com/office/powerpoint/2010/main" val="74786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57686" y="857232"/>
            <a:ext cx="4286280" cy="20002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85786" y="2928934"/>
            <a:ext cx="7429552" cy="18573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214282" y="274638"/>
            <a:ext cx="8501122" cy="561975"/>
          </a:xfrm>
        </p:spPr>
        <p:txBody>
          <a:bodyPr>
            <a:noAutofit/>
          </a:bodyPr>
          <a:lstStyle/>
          <a:p>
            <a:r>
              <a:rPr lang="en-US" altLang="zh-CN" sz="2800" b="1" dirty="0">
                <a:solidFill>
                  <a:srgbClr val="00FF00"/>
                </a:solidFill>
              </a:rPr>
              <a:t>5</a:t>
            </a:r>
            <a:r>
              <a:rPr lang="zh-CN" altLang="en-US" sz="2800" b="1" dirty="0">
                <a:solidFill>
                  <a:srgbClr val="00FF00"/>
                </a:solidFill>
              </a:rPr>
              <a:t>、写出图一阶电路的传输函数，画出系统模拟框图</a:t>
            </a:r>
            <a:r>
              <a:rPr lang="zh-CN" altLang="en-US" sz="2800" b="1" dirty="0" smtClean="0">
                <a:solidFill>
                  <a:srgbClr val="00FF00"/>
                </a:solidFill>
              </a:rPr>
              <a:t>。</a:t>
            </a:r>
            <a:endParaRPr lang="zh-CN" altLang="en-US" sz="2800" b="1" dirty="0">
              <a:solidFill>
                <a:srgbClr val="00FF00"/>
              </a:solidFill>
            </a:endParaRPr>
          </a:p>
        </p:txBody>
      </p:sp>
      <p:graphicFrame>
        <p:nvGraphicFramePr>
          <p:cNvPr id="38915" name="Object 2"/>
          <p:cNvGraphicFramePr>
            <a:graphicFrameLocks noChangeAspect="1"/>
          </p:cNvGraphicFramePr>
          <p:nvPr/>
        </p:nvGraphicFramePr>
        <p:xfrm>
          <a:off x="4572000" y="836613"/>
          <a:ext cx="3671888" cy="2035175"/>
        </p:xfrm>
        <a:graphic>
          <a:graphicData uri="http://schemas.openxmlformats.org/presentationml/2006/ole">
            <p:oleObj spid="_x0000_s80901" r:id="rId3" imgW="2026920" imgH="1123569" progId="">
              <p:embed/>
            </p:oleObj>
          </a:graphicData>
        </a:graphic>
      </p:graphicFrame>
      <p:graphicFrame>
        <p:nvGraphicFramePr>
          <p:cNvPr id="38916" name="Object 3"/>
          <p:cNvGraphicFramePr>
            <a:graphicFrameLocks noChangeAspect="1"/>
          </p:cNvGraphicFramePr>
          <p:nvPr/>
        </p:nvGraphicFramePr>
        <p:xfrm>
          <a:off x="0" y="4116389"/>
          <a:ext cx="114300" cy="219075"/>
        </p:xfrm>
        <a:graphic>
          <a:graphicData uri="http://schemas.openxmlformats.org/presentationml/2006/ole">
            <p:oleObj spid="_x0000_s80902" name="Microsoft 公式 3.0" r:id="rId4" imgW="114151" imgH="215619" progId="">
              <p:embed/>
            </p:oleObj>
          </a:graphicData>
        </a:graphic>
      </p:graphicFrame>
      <p:graphicFrame>
        <p:nvGraphicFramePr>
          <p:cNvPr id="38917" name="Object 4"/>
          <p:cNvGraphicFramePr>
            <a:graphicFrameLocks noChangeAspect="1"/>
          </p:cNvGraphicFramePr>
          <p:nvPr/>
        </p:nvGraphicFramePr>
        <p:xfrm>
          <a:off x="857224" y="3071810"/>
          <a:ext cx="7058025" cy="1498600"/>
        </p:xfrm>
        <a:graphic>
          <a:graphicData uri="http://schemas.openxmlformats.org/presentationml/2006/ole">
            <p:oleObj spid="_x0000_s80903" name="Microsoft 公式 3.0" r:id="rId5" imgW="3594100" imgH="762000" progId="">
              <p:embed/>
            </p:oleObj>
          </a:graphicData>
        </a:graphic>
      </p:graphicFrame>
      <p:sp>
        <p:nvSpPr>
          <p:cNvPr id="38919" name="Rectangle 6"/>
          <p:cNvSpPr>
            <a:spLocks noChangeArrowheads="1"/>
          </p:cNvSpPr>
          <p:nvPr/>
        </p:nvSpPr>
        <p:spPr bwMode="auto">
          <a:xfrm>
            <a:off x="827088" y="1254125"/>
            <a:ext cx="27114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2800" b="1">
                <a:solidFill>
                  <a:schemeClr val="tx2"/>
                </a:solidFill>
                <a:latin typeface="楷体_GB2312" pitchFamily="49" charset="-122"/>
                <a:ea typeface="楷体_GB2312" pitchFamily="49" charset="-122"/>
                <a:cs typeface="Times New Roman" panose="02020603050405020304" pitchFamily="18" charset="0"/>
              </a:rPr>
              <a:t>解：</a:t>
            </a:r>
          </a:p>
        </p:txBody>
      </p:sp>
      <p:sp>
        <p:nvSpPr>
          <p:cNvPr id="38920" name="Rectangle 7"/>
          <p:cNvSpPr>
            <a:spLocks noChangeArrowheads="1"/>
          </p:cNvSpPr>
          <p:nvPr/>
        </p:nvSpPr>
        <p:spPr bwMode="auto">
          <a:xfrm>
            <a:off x="0" y="4335464"/>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3600">
              <a:solidFill>
                <a:srgbClr val="800000"/>
              </a:solidFill>
              <a:latin typeface="隶书" panose="02010509060101010101" pitchFamily="49" charset="-122"/>
              <a:ea typeface="隶书" panose="02010509060101010101" pitchFamily="49" charset="-122"/>
            </a:endParaRPr>
          </a:p>
        </p:txBody>
      </p:sp>
      <p:pic>
        <p:nvPicPr>
          <p:cNvPr id="38921"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43042" y="5000636"/>
            <a:ext cx="5545138" cy="154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7238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0" y="274638"/>
            <a:ext cx="8229600" cy="1143000"/>
          </a:xfrm>
        </p:spPr>
        <p:txBody>
          <a:bodyPr/>
          <a:lstStyle/>
          <a:p>
            <a:r>
              <a:rPr lang="zh-CN" altLang="en-US" sz="4800" b="1" dirty="0" smtClean="0">
                <a:solidFill>
                  <a:srgbClr val="FFFF00"/>
                </a:solidFill>
                <a:latin typeface="微软雅黑" pitchFamily="34" charset="-122"/>
                <a:ea typeface="微软雅黑" pitchFamily="34" charset="-122"/>
              </a:rPr>
              <a:t>数字单元电路实验基础知识</a:t>
            </a:r>
          </a:p>
        </p:txBody>
      </p:sp>
      <p:sp>
        <p:nvSpPr>
          <p:cNvPr id="168963" name="AutoShape 3"/>
          <p:cNvSpPr>
            <a:spLocks noChangeArrowheads="1"/>
          </p:cNvSpPr>
          <p:nvPr/>
        </p:nvSpPr>
        <p:spPr bwMode="gray">
          <a:xfrm>
            <a:off x="684213" y="2420938"/>
            <a:ext cx="7416800" cy="720725"/>
          </a:xfrm>
          <a:prstGeom prst="roundRect">
            <a:avLst>
              <a:gd name="adj" fmla="val 50000"/>
            </a:avLst>
          </a:prstGeom>
          <a:solidFill>
            <a:schemeClr val="bg1">
              <a:lumMod val="60000"/>
              <a:lumOff val="4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zh-CN" altLang="en-US" sz="4000" b="1" dirty="0">
                <a:latin typeface="微软雅黑" panose="020B0503020204020204" pitchFamily="34" charset="-122"/>
                <a:ea typeface="微软雅黑" panose="020B0503020204020204" pitchFamily="34" charset="-122"/>
              </a:rPr>
              <a:t>一、实验箱数电实验部分</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a:xfrm>
            <a:off x="0" y="609600"/>
            <a:ext cx="7423150" cy="1143000"/>
          </a:xfrm>
        </p:spPr>
        <p:txBody>
          <a:bodyPr/>
          <a:lstStyle/>
          <a:p>
            <a:r>
              <a:rPr lang="zh-CN" altLang="en-US" b="1" smtClean="0">
                <a:ea typeface="楷体_GB2312" pitchFamily="49" charset="-122"/>
              </a:rPr>
              <a:t>实 验 箱 电 源</a:t>
            </a:r>
          </a:p>
        </p:txBody>
      </p:sp>
      <p:graphicFrame>
        <p:nvGraphicFramePr>
          <p:cNvPr id="1026" name="Object 4"/>
          <p:cNvGraphicFramePr>
            <a:graphicFrameLocks noGrp="1" noChangeAspect="1"/>
          </p:cNvGraphicFramePr>
          <p:nvPr>
            <p:ph idx="4294967295"/>
          </p:nvPr>
        </p:nvGraphicFramePr>
        <p:xfrm>
          <a:off x="1571604" y="1857364"/>
          <a:ext cx="5546725" cy="1970088"/>
        </p:xfrm>
        <a:graphic>
          <a:graphicData uri="http://schemas.openxmlformats.org/presentationml/2006/ole">
            <p:oleObj spid="_x0000_s65539" name="Image" r:id="rId3" imgW="930597" imgH="294479" progId="">
              <p:embed/>
            </p:oleObj>
          </a:graphicData>
        </a:graphic>
      </p:graphicFrame>
      <p:pic>
        <p:nvPicPr>
          <p:cNvPr id="1029" name="Picture 3" descr="0001"/>
          <p:cNvPicPr>
            <a:picLocks noChangeAspect="1" noChangeArrowheads="1" noCrop="1"/>
          </p:cNvPicPr>
          <p:nvPr/>
        </p:nvPicPr>
        <p:blipFill>
          <a:blip r:embed="rId4" cstate="print"/>
          <a:srcRect/>
          <a:stretch>
            <a:fillRect/>
          </a:stretch>
        </p:blipFill>
        <p:spPr bwMode="auto">
          <a:xfrm>
            <a:off x="539750" y="1700213"/>
            <a:ext cx="936625" cy="749300"/>
          </a:xfrm>
          <a:prstGeom prst="rect">
            <a:avLst/>
          </a:prstGeom>
          <a:noFill/>
          <a:ln w="9525">
            <a:noFill/>
            <a:miter lim="800000"/>
            <a:headEnd/>
            <a:tailEnd/>
          </a:ln>
        </p:spPr>
      </p:pic>
      <p:sp>
        <p:nvSpPr>
          <p:cNvPr id="1030" name="AutoShape 5"/>
          <p:cNvSpPr>
            <a:spLocks noChangeArrowheads="1"/>
          </p:cNvSpPr>
          <p:nvPr/>
        </p:nvSpPr>
        <p:spPr bwMode="gray">
          <a:xfrm>
            <a:off x="1304925" y="609600"/>
            <a:ext cx="7489825" cy="1023938"/>
          </a:xfrm>
          <a:prstGeom prst="wedgeRoundRectCallout">
            <a:avLst>
              <a:gd name="adj1" fmla="val -32046"/>
              <a:gd name="adj2" fmla="val 76861"/>
              <a:gd name="adj3" fmla="val 16667"/>
            </a:avLst>
          </a:prstGeom>
          <a:solidFill>
            <a:srgbClr val="92D050"/>
          </a:solidFill>
          <a:ln w="9525">
            <a:noFill/>
            <a:miter lim="800000"/>
            <a:headEnd/>
            <a:tailEnd/>
          </a:ln>
        </p:spPr>
        <p:txBody>
          <a:bodyPr lIns="0" rIns="0" anchor="ctr"/>
          <a:lstStyle/>
          <a:p>
            <a:pPr algn="ctr"/>
            <a:r>
              <a:rPr lang="zh-CN" altLang="en-US" sz="2800" b="1" u="sng">
                <a:latin typeface="楷体_GB2312" pitchFamily="49" charset="-122"/>
                <a:ea typeface="楷体_GB2312" pitchFamily="49" charset="-122"/>
              </a:rPr>
              <a:t>单电源加</a:t>
            </a:r>
            <a:r>
              <a:rPr lang="zh-CN" altLang="en-US" sz="2800" b="1" u="sng">
                <a:latin typeface="宋体" charset="-122"/>
                <a:ea typeface="楷体_GB2312" pitchFamily="49" charset="-122"/>
              </a:rPr>
              <a:t>“</a:t>
            </a:r>
            <a:r>
              <a:rPr lang="en-US" altLang="zh-CN" sz="2800" b="1" u="sng">
                <a:latin typeface="楷体_GB2312" pitchFamily="49" charset="-122"/>
                <a:ea typeface="楷体_GB2312" pitchFamily="49" charset="-122"/>
              </a:rPr>
              <a:t>+12V</a:t>
            </a:r>
            <a:r>
              <a:rPr lang="en-US" altLang="zh-CN" sz="2800" b="1" u="sng">
                <a:latin typeface="宋体" charset="-122"/>
                <a:ea typeface="楷体_GB2312" pitchFamily="49" charset="-122"/>
              </a:rPr>
              <a:t>”</a:t>
            </a:r>
            <a:r>
              <a:rPr lang="zh-CN" altLang="en-US" sz="2800" b="1">
                <a:latin typeface="楷体_GB2312" pitchFamily="49" charset="-122"/>
                <a:ea typeface="楷体_GB2312" pitchFamily="49" charset="-122"/>
              </a:rPr>
              <a:t>，双电源加</a:t>
            </a:r>
            <a:r>
              <a:rPr lang="zh-CN" altLang="en-US" sz="2800" b="1">
                <a:latin typeface="宋体" charset="-122"/>
                <a:ea typeface="楷体_GB2312" pitchFamily="49" charset="-122"/>
              </a:rPr>
              <a:t>“</a:t>
            </a:r>
            <a:r>
              <a:rPr lang="en-US" altLang="zh-CN" sz="2800" b="1">
                <a:latin typeface="楷体_GB2312" pitchFamily="49" charset="-122"/>
                <a:ea typeface="楷体_GB2312" pitchFamily="49" charset="-122"/>
              </a:rPr>
              <a:t>±12V</a:t>
            </a:r>
            <a:r>
              <a:rPr lang="en-US" altLang="zh-CN" sz="2800" b="1">
                <a:latin typeface="宋体" charset="-122"/>
                <a:ea typeface="楷体_GB2312" pitchFamily="49" charset="-122"/>
              </a:rPr>
              <a:t>”</a:t>
            </a:r>
            <a:endParaRPr lang="en-US" altLang="zh-CN" sz="2800" b="1">
              <a:latin typeface="楷体_GB2312" pitchFamily="49" charset="-122"/>
              <a:ea typeface="楷体_GB2312" pitchFamily="49" charset="-122"/>
            </a:endParaRPr>
          </a:p>
          <a:p>
            <a:pPr algn="ctr">
              <a:lnSpc>
                <a:spcPct val="120000"/>
              </a:lnSpc>
            </a:pPr>
            <a:r>
              <a:rPr lang="zh-CN" altLang="en-US" sz="2800" b="1">
                <a:solidFill>
                  <a:srgbClr val="FF0000"/>
                </a:solidFill>
                <a:latin typeface="楷体_GB2312" pitchFamily="49" charset="-122"/>
                <a:ea typeface="楷体_GB2312" pitchFamily="49" charset="-122"/>
              </a:rPr>
              <a:t>以万用表测量值为准！</a:t>
            </a:r>
          </a:p>
        </p:txBody>
      </p:sp>
      <p:sp>
        <p:nvSpPr>
          <p:cNvPr id="1031" name="Rectangle 6"/>
          <p:cNvSpPr>
            <a:spLocks noChangeArrowheads="1"/>
          </p:cNvSpPr>
          <p:nvPr/>
        </p:nvSpPr>
        <p:spPr bwMode="gray">
          <a:xfrm>
            <a:off x="1763713" y="2203450"/>
            <a:ext cx="1800225" cy="431800"/>
          </a:xfrm>
          <a:prstGeom prst="rect">
            <a:avLst/>
          </a:prstGeom>
          <a:noFill/>
          <a:ln w="28575" algn="ctr">
            <a:solidFill>
              <a:srgbClr val="FF0000"/>
            </a:solidFill>
            <a:miter lim="800000"/>
            <a:headEnd/>
            <a:tailEnd/>
          </a:ln>
        </p:spPr>
        <p:txBody>
          <a:bodyPr wrap="none" anchor="ctr"/>
          <a:lstStyle/>
          <a:p>
            <a:pPr algn="ctr" eaLnBrk="1" hangingPunct="1"/>
            <a:endParaRPr lang="zh-CN" altLang="zh-CN" sz="3600">
              <a:solidFill>
                <a:srgbClr val="800000"/>
              </a:solidFill>
              <a:latin typeface="隶书" pitchFamily="49" charset="-122"/>
              <a:ea typeface="隶书" pitchFamily="49" charset="-122"/>
            </a:endParaRPr>
          </a:p>
        </p:txBody>
      </p:sp>
      <p:pic>
        <p:nvPicPr>
          <p:cNvPr id="1032" name="Picture 7" descr="0007(1)"/>
          <p:cNvPicPr>
            <a:picLocks noChangeAspect="1" noChangeArrowheads="1" noCrop="1"/>
          </p:cNvPicPr>
          <p:nvPr/>
        </p:nvPicPr>
        <p:blipFill>
          <a:blip r:embed="rId5" cstate="print"/>
          <a:srcRect/>
          <a:stretch>
            <a:fillRect/>
          </a:stretch>
        </p:blipFill>
        <p:spPr bwMode="auto">
          <a:xfrm>
            <a:off x="250825" y="1484313"/>
            <a:ext cx="684213" cy="500062"/>
          </a:xfrm>
          <a:prstGeom prst="rect">
            <a:avLst/>
          </a:prstGeom>
          <a:noFill/>
          <a:ln w="9525">
            <a:noFill/>
            <a:miter lim="800000"/>
            <a:headEnd/>
            <a:tailEnd/>
          </a:ln>
        </p:spPr>
      </p:pic>
      <p:sp>
        <p:nvSpPr>
          <p:cNvPr id="1033" name="Rectangle 8"/>
          <p:cNvSpPr>
            <a:spLocks noChangeArrowheads="1"/>
          </p:cNvSpPr>
          <p:nvPr/>
        </p:nvSpPr>
        <p:spPr bwMode="gray">
          <a:xfrm>
            <a:off x="3929058" y="2643182"/>
            <a:ext cx="3167063" cy="360362"/>
          </a:xfrm>
          <a:prstGeom prst="rect">
            <a:avLst/>
          </a:prstGeom>
          <a:noFill/>
          <a:ln w="28575" algn="ctr">
            <a:solidFill>
              <a:srgbClr val="FF0000"/>
            </a:solidFill>
            <a:miter lim="800000"/>
            <a:headEnd/>
            <a:tailEnd/>
          </a:ln>
        </p:spPr>
        <p:txBody>
          <a:bodyPr wrap="none" anchor="ctr"/>
          <a:lstStyle/>
          <a:p>
            <a:pPr eaLnBrk="1" hangingPunct="1"/>
            <a:endParaRPr lang="zh-CN" altLang="en-US"/>
          </a:p>
        </p:txBody>
      </p:sp>
      <p:sp>
        <p:nvSpPr>
          <p:cNvPr id="1034" name="AutoShape 9"/>
          <p:cNvSpPr>
            <a:spLocks noChangeArrowheads="1"/>
          </p:cNvSpPr>
          <p:nvPr/>
        </p:nvSpPr>
        <p:spPr bwMode="gray">
          <a:xfrm>
            <a:off x="7429520" y="2500306"/>
            <a:ext cx="1152525" cy="1439863"/>
          </a:xfrm>
          <a:prstGeom prst="wedgeRoundRectCallout">
            <a:avLst>
              <a:gd name="adj1" fmla="val -79199"/>
              <a:gd name="adj2" fmla="val -26074"/>
              <a:gd name="adj3" fmla="val 16667"/>
            </a:avLst>
          </a:prstGeom>
          <a:solidFill>
            <a:srgbClr val="CCFF99"/>
          </a:solidFill>
          <a:ln w="28575" algn="ctr">
            <a:noFill/>
            <a:miter lim="800000"/>
            <a:headEnd/>
            <a:tailEnd/>
          </a:ln>
        </p:spPr>
        <p:txBody>
          <a:bodyPr anchor="ctr"/>
          <a:lstStyle/>
          <a:p>
            <a:pPr algn="ctr"/>
            <a:r>
              <a:rPr lang="zh-CN" altLang="en-US" sz="2800" b="1">
                <a:solidFill>
                  <a:schemeClr val="bg1">
                    <a:lumMod val="75000"/>
                  </a:schemeClr>
                </a:solidFill>
                <a:ea typeface="楷体_GB2312" pitchFamily="49" charset="-122"/>
              </a:rPr>
              <a:t>电源输出接口</a:t>
            </a:r>
          </a:p>
        </p:txBody>
      </p:sp>
      <p:sp>
        <p:nvSpPr>
          <p:cNvPr id="1035" name="Rectangle 10"/>
          <p:cNvSpPr>
            <a:spLocks noChangeArrowheads="1"/>
          </p:cNvSpPr>
          <p:nvPr/>
        </p:nvSpPr>
        <p:spPr bwMode="gray">
          <a:xfrm>
            <a:off x="4000496" y="2143116"/>
            <a:ext cx="2952750" cy="396875"/>
          </a:xfrm>
          <a:prstGeom prst="rect">
            <a:avLst/>
          </a:prstGeom>
          <a:noFill/>
          <a:ln w="28575" algn="ctr">
            <a:solidFill>
              <a:srgbClr val="FF0000"/>
            </a:solidFill>
            <a:miter lim="800000"/>
            <a:headEnd/>
            <a:tailEnd/>
          </a:ln>
        </p:spPr>
        <p:txBody>
          <a:bodyPr wrap="none" anchor="ctr"/>
          <a:lstStyle/>
          <a:p>
            <a:pPr eaLnBrk="1" hangingPunct="1"/>
            <a:endParaRPr lang="zh-CN" altLang="en-US"/>
          </a:p>
        </p:txBody>
      </p:sp>
      <p:sp>
        <p:nvSpPr>
          <p:cNvPr id="1036" name="AutoShape 11"/>
          <p:cNvSpPr>
            <a:spLocks noChangeArrowheads="1"/>
          </p:cNvSpPr>
          <p:nvPr/>
        </p:nvSpPr>
        <p:spPr bwMode="gray">
          <a:xfrm>
            <a:off x="250825" y="2852738"/>
            <a:ext cx="1081088" cy="1008062"/>
          </a:xfrm>
          <a:prstGeom prst="wedgeRoundRectCallout">
            <a:avLst>
              <a:gd name="adj1" fmla="val 165125"/>
              <a:gd name="adj2" fmla="val -23542"/>
              <a:gd name="adj3" fmla="val 16667"/>
            </a:avLst>
          </a:prstGeom>
          <a:solidFill>
            <a:srgbClr val="FFCC99"/>
          </a:solidFill>
          <a:ln w="28575" algn="ctr">
            <a:noFill/>
            <a:miter lim="800000"/>
            <a:headEnd/>
            <a:tailEnd/>
          </a:ln>
        </p:spPr>
        <p:txBody>
          <a:bodyPr anchor="ctr"/>
          <a:lstStyle/>
          <a:p>
            <a:r>
              <a:rPr lang="zh-CN" altLang="en-US" sz="2800" b="1" dirty="0">
                <a:solidFill>
                  <a:schemeClr val="bg1">
                    <a:lumMod val="75000"/>
                  </a:schemeClr>
                </a:solidFill>
                <a:ea typeface="楷体_GB2312" pitchFamily="49" charset="-122"/>
              </a:rPr>
              <a:t>电源开关</a:t>
            </a:r>
          </a:p>
        </p:txBody>
      </p:sp>
      <p:sp>
        <p:nvSpPr>
          <p:cNvPr id="1037" name="Text Box 12"/>
          <p:cNvSpPr txBox="1">
            <a:spLocks noChangeArrowheads="1"/>
          </p:cNvSpPr>
          <p:nvPr/>
        </p:nvSpPr>
        <p:spPr bwMode="gray">
          <a:xfrm>
            <a:off x="1219200" y="4105275"/>
            <a:ext cx="7575550" cy="2062163"/>
          </a:xfrm>
          <a:prstGeom prst="rect">
            <a:avLst/>
          </a:prstGeom>
          <a:noFill/>
          <a:ln w="9525">
            <a:noFill/>
            <a:miter lim="800000"/>
            <a:headEnd/>
            <a:tailEnd/>
          </a:ln>
        </p:spPr>
        <p:txBody>
          <a:bodyPr>
            <a:spAutoFit/>
          </a:bodyPr>
          <a:lstStyle/>
          <a:p>
            <a:r>
              <a:rPr lang="zh-CN" altLang="en-US" sz="3200" b="1">
                <a:ea typeface="楷体_GB2312" pitchFamily="49" charset="-122"/>
              </a:rPr>
              <a:t>如果电源指示灯灭，可能的原因有：</a:t>
            </a:r>
          </a:p>
          <a:p>
            <a:r>
              <a:rPr lang="en-US" altLang="zh-CN" sz="3200" b="1">
                <a:ea typeface="楷体_GB2312" pitchFamily="49" charset="-122"/>
              </a:rPr>
              <a:t>A</a:t>
            </a:r>
            <a:r>
              <a:rPr lang="zh-CN" altLang="en-US" sz="3200" b="1">
                <a:ea typeface="楷体_GB2312" pitchFamily="49" charset="-122"/>
              </a:rPr>
              <a:t>、外接电源错误；</a:t>
            </a:r>
          </a:p>
          <a:p>
            <a:r>
              <a:rPr lang="en-US" altLang="zh-CN" sz="3200" b="1">
                <a:ea typeface="楷体_GB2312" pitchFamily="49" charset="-122"/>
              </a:rPr>
              <a:t>B</a:t>
            </a:r>
            <a:r>
              <a:rPr lang="zh-CN" altLang="en-US" sz="3200" b="1">
                <a:ea typeface="楷体_GB2312" pitchFamily="49" charset="-122"/>
              </a:rPr>
              <a:t>、电源输出短路；</a:t>
            </a:r>
          </a:p>
          <a:p>
            <a:r>
              <a:rPr lang="en-US" altLang="zh-CN" sz="3200" b="1">
                <a:ea typeface="楷体_GB2312" pitchFamily="49" charset="-122"/>
              </a:rPr>
              <a:t>C</a:t>
            </a:r>
            <a:r>
              <a:rPr lang="zh-CN" altLang="en-US" sz="3200" b="1">
                <a:ea typeface="楷体_GB2312" pitchFamily="49" charset="-122"/>
              </a:rPr>
              <a:t>、内部电源损坏。</a:t>
            </a:r>
          </a:p>
        </p:txBody>
      </p:sp>
      <p:sp>
        <p:nvSpPr>
          <p:cNvPr id="169997" name="Text Box 13"/>
          <p:cNvSpPr txBox="1">
            <a:spLocks noChangeArrowheads="1"/>
          </p:cNvSpPr>
          <p:nvPr/>
        </p:nvSpPr>
        <p:spPr bwMode="auto">
          <a:xfrm>
            <a:off x="0" y="908050"/>
            <a:ext cx="1219200" cy="457200"/>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b="1">
                <a:latin typeface="宋体" panose="02010600030101010101" pitchFamily="2" charset="-122"/>
                <a:ea typeface="宋体" pitchFamily="2" charset="-122"/>
              </a:rPr>
              <a:t>左上角</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idx="4294967295"/>
          </p:nvPr>
        </p:nvSpPr>
        <p:spPr>
          <a:xfrm>
            <a:off x="0" y="144463"/>
            <a:ext cx="8540750" cy="1143000"/>
          </a:xfrm>
        </p:spPr>
        <p:txBody>
          <a:bodyPr/>
          <a:lstStyle/>
          <a:p>
            <a:r>
              <a:rPr lang="zh-CN" altLang="en-US" b="1" dirty="0" smtClean="0">
                <a:solidFill>
                  <a:srgbClr val="FFFF00"/>
                </a:solidFill>
                <a:ea typeface="楷体_GB2312" pitchFamily="49" charset="-122"/>
              </a:rPr>
              <a:t>实 验 箱 电 源</a:t>
            </a:r>
          </a:p>
        </p:txBody>
      </p:sp>
      <p:graphicFrame>
        <p:nvGraphicFramePr>
          <p:cNvPr id="2050" name="Object 3"/>
          <p:cNvGraphicFramePr>
            <a:graphicFrameLocks noGrp="1" noChangeAspect="1"/>
          </p:cNvGraphicFramePr>
          <p:nvPr>
            <p:ph sz="half" idx="4294967295"/>
          </p:nvPr>
        </p:nvGraphicFramePr>
        <p:xfrm>
          <a:off x="1357290" y="1571612"/>
          <a:ext cx="944563" cy="925512"/>
        </p:xfrm>
        <a:graphic>
          <a:graphicData uri="http://schemas.openxmlformats.org/presentationml/2006/ole">
            <p:oleObj spid="_x0000_s66565" name="Image" r:id="rId3" imgW="79921" imgH="90000" progId="">
              <p:embed/>
            </p:oleObj>
          </a:graphicData>
        </a:graphic>
      </p:graphicFrame>
      <p:graphicFrame>
        <p:nvGraphicFramePr>
          <p:cNvPr id="2051" name="Object 4"/>
          <p:cNvGraphicFramePr>
            <a:graphicFrameLocks noGrp="1" noChangeAspect="1"/>
          </p:cNvGraphicFramePr>
          <p:nvPr>
            <p:ph sz="quarter" idx="4294967295"/>
          </p:nvPr>
        </p:nvGraphicFramePr>
        <p:xfrm>
          <a:off x="500034" y="3000372"/>
          <a:ext cx="850900" cy="1203325"/>
        </p:xfrm>
        <a:graphic>
          <a:graphicData uri="http://schemas.openxmlformats.org/presentationml/2006/ole">
            <p:oleObj spid="_x0000_s66566" name="Image" r:id="rId4" imgW="77400" imgH="95040" progId="">
              <p:embed/>
            </p:oleObj>
          </a:graphicData>
        </a:graphic>
      </p:graphicFrame>
      <p:graphicFrame>
        <p:nvGraphicFramePr>
          <p:cNvPr id="2052" name="Object 6"/>
          <p:cNvGraphicFramePr>
            <a:graphicFrameLocks noGrp="1" noChangeAspect="1"/>
          </p:cNvGraphicFramePr>
          <p:nvPr>
            <p:ph sz="quarter" idx="4294967295"/>
          </p:nvPr>
        </p:nvGraphicFramePr>
        <p:xfrm>
          <a:off x="1428728" y="3000372"/>
          <a:ext cx="850900" cy="1144588"/>
        </p:xfrm>
        <a:graphic>
          <a:graphicData uri="http://schemas.openxmlformats.org/presentationml/2006/ole">
            <p:oleObj spid="_x0000_s66567" name="Image" r:id="rId5" imgW="77400" imgH="124199" progId="">
              <p:embed/>
            </p:oleObj>
          </a:graphicData>
        </a:graphic>
      </p:graphicFrame>
      <p:sp>
        <p:nvSpPr>
          <p:cNvPr id="2055" name="Text Box 5"/>
          <p:cNvSpPr txBox="1">
            <a:spLocks noChangeArrowheads="1"/>
          </p:cNvSpPr>
          <p:nvPr/>
        </p:nvSpPr>
        <p:spPr bwMode="gray">
          <a:xfrm>
            <a:off x="2700338" y="1557338"/>
            <a:ext cx="5903912" cy="946150"/>
          </a:xfrm>
          <a:prstGeom prst="rect">
            <a:avLst/>
          </a:prstGeom>
          <a:solidFill>
            <a:srgbClr val="92D050"/>
          </a:solidFill>
          <a:ln w="9525">
            <a:noFill/>
            <a:miter lim="800000"/>
            <a:headEnd/>
            <a:tailEnd/>
          </a:ln>
        </p:spPr>
        <p:txBody>
          <a:bodyPr>
            <a:spAutoFit/>
          </a:bodyPr>
          <a:lstStyle/>
          <a:p>
            <a:r>
              <a:rPr lang="zh-CN" altLang="en-US" sz="2800" b="1" dirty="0">
                <a:ea typeface="楷体_GB2312" pitchFamily="49" charset="-122"/>
              </a:rPr>
              <a:t>标注“</a:t>
            </a:r>
            <a:r>
              <a:rPr lang="en-US" altLang="zh-CN" sz="2800" b="1" dirty="0">
                <a:ea typeface="楷体_GB2312" pitchFamily="49" charset="-122"/>
              </a:rPr>
              <a:t>+5V”</a:t>
            </a:r>
            <a:r>
              <a:rPr lang="zh-CN" altLang="en-US" sz="2800" b="1" dirty="0">
                <a:ea typeface="楷体_GB2312" pitchFamily="49" charset="-122"/>
              </a:rPr>
              <a:t>的插孔已经和电源的“</a:t>
            </a:r>
            <a:r>
              <a:rPr lang="en-US" altLang="zh-CN" sz="2800" b="1" dirty="0">
                <a:ea typeface="楷体_GB2312" pitchFamily="49" charset="-122"/>
              </a:rPr>
              <a:t>+5V”</a:t>
            </a:r>
            <a:r>
              <a:rPr lang="zh-CN" altLang="en-US" sz="2800" b="1" dirty="0">
                <a:ea typeface="楷体_GB2312" pitchFamily="49" charset="-122"/>
              </a:rPr>
              <a:t>连接。</a:t>
            </a:r>
          </a:p>
        </p:txBody>
      </p:sp>
      <p:sp>
        <p:nvSpPr>
          <p:cNvPr id="2056" name="Text Box 7"/>
          <p:cNvSpPr txBox="1">
            <a:spLocks noChangeArrowheads="1"/>
          </p:cNvSpPr>
          <p:nvPr/>
        </p:nvSpPr>
        <p:spPr bwMode="gray">
          <a:xfrm>
            <a:off x="2714612" y="3214686"/>
            <a:ext cx="5616575" cy="946150"/>
          </a:xfrm>
          <a:prstGeom prst="rect">
            <a:avLst/>
          </a:prstGeom>
          <a:solidFill>
            <a:srgbClr val="92D050"/>
          </a:solidFill>
          <a:ln w="9525">
            <a:noFill/>
            <a:miter lim="800000"/>
            <a:headEnd/>
            <a:tailEnd/>
          </a:ln>
        </p:spPr>
        <p:txBody>
          <a:bodyPr>
            <a:spAutoFit/>
          </a:bodyPr>
          <a:lstStyle/>
          <a:p>
            <a:r>
              <a:rPr lang="zh-CN" altLang="en-US" sz="2800" b="1" dirty="0">
                <a:ea typeface="楷体_GB2312" pitchFamily="49" charset="-122"/>
              </a:rPr>
              <a:t>标注“</a:t>
            </a:r>
            <a:r>
              <a:rPr lang="en-US" altLang="zh-CN" sz="2800" b="1" dirty="0">
                <a:ea typeface="楷体_GB2312" pitchFamily="49" charset="-122"/>
              </a:rPr>
              <a:t>GND”</a:t>
            </a:r>
            <a:r>
              <a:rPr lang="zh-CN" altLang="en-US" sz="2800" b="1" dirty="0">
                <a:ea typeface="楷体_GB2312" pitchFamily="49" charset="-122"/>
              </a:rPr>
              <a:t>和“地”的插孔已经和电源的“</a:t>
            </a:r>
            <a:r>
              <a:rPr lang="en-US" altLang="zh-CN" sz="2800" b="1" dirty="0">
                <a:ea typeface="楷体_GB2312" pitchFamily="49" charset="-122"/>
              </a:rPr>
              <a:t>GND”</a:t>
            </a:r>
            <a:r>
              <a:rPr lang="zh-CN" altLang="en-US" sz="2800" b="1" dirty="0">
                <a:ea typeface="楷体_GB2312" pitchFamily="49" charset="-122"/>
              </a:rPr>
              <a:t>连接。</a:t>
            </a:r>
          </a:p>
        </p:txBody>
      </p:sp>
      <p:sp>
        <p:nvSpPr>
          <p:cNvPr id="171016" name="Text Box 8"/>
          <p:cNvSpPr txBox="1">
            <a:spLocks noChangeArrowheads="1"/>
          </p:cNvSpPr>
          <p:nvPr/>
        </p:nvSpPr>
        <p:spPr bwMode="auto">
          <a:xfrm>
            <a:off x="250825" y="1052513"/>
            <a:ext cx="1600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右半部分布</a:t>
            </a:r>
          </a:p>
        </p:txBody>
      </p:sp>
    </p:spTree>
  </p:cSld>
  <p:clrMapOvr>
    <a:masterClrMapping/>
  </p:clrMapOvr>
  <p:transition advClick="0" advTm="6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idx="4294967295"/>
          </p:nvPr>
        </p:nvSpPr>
        <p:spPr>
          <a:xfrm>
            <a:off x="914400" y="265113"/>
            <a:ext cx="8229600" cy="1143000"/>
          </a:xfrm>
        </p:spPr>
        <p:txBody>
          <a:bodyPr/>
          <a:lstStyle/>
          <a:p>
            <a:r>
              <a:rPr lang="zh-CN" altLang="en-US" b="1" dirty="0" smtClean="0">
                <a:solidFill>
                  <a:srgbClr val="FFFF00"/>
                </a:solidFill>
                <a:ea typeface="楷体_GB2312" pitchFamily="49" charset="-122"/>
              </a:rPr>
              <a:t>实 验 箱 信 号 源</a:t>
            </a:r>
          </a:p>
        </p:txBody>
      </p:sp>
      <p:graphicFrame>
        <p:nvGraphicFramePr>
          <p:cNvPr id="3074" name="Object 3"/>
          <p:cNvGraphicFramePr>
            <a:graphicFrameLocks noGrp="1" noChangeAspect="1"/>
          </p:cNvGraphicFramePr>
          <p:nvPr>
            <p:ph sz="half" idx="4294967295"/>
          </p:nvPr>
        </p:nvGraphicFramePr>
        <p:xfrm>
          <a:off x="357158" y="3571876"/>
          <a:ext cx="8020050" cy="2016125"/>
        </p:xfrm>
        <a:graphic>
          <a:graphicData uri="http://schemas.openxmlformats.org/presentationml/2006/ole">
            <p:oleObj spid="_x0000_s67588" name="Image" r:id="rId3" imgW="1253157" imgH="294479" progId="">
              <p:embed/>
            </p:oleObj>
          </a:graphicData>
        </a:graphic>
      </p:graphicFrame>
      <p:graphicFrame>
        <p:nvGraphicFramePr>
          <p:cNvPr id="3075" name="Object 4"/>
          <p:cNvGraphicFramePr>
            <a:graphicFrameLocks noGrp="1" noChangeAspect="1"/>
          </p:cNvGraphicFramePr>
          <p:nvPr>
            <p:ph sz="half" idx="4294967295"/>
          </p:nvPr>
        </p:nvGraphicFramePr>
        <p:xfrm>
          <a:off x="7572396" y="2500306"/>
          <a:ext cx="1074737" cy="936625"/>
        </p:xfrm>
        <a:graphic>
          <a:graphicData uri="http://schemas.openxmlformats.org/presentationml/2006/ole">
            <p:oleObj spid="_x0000_s67589" name="Image" r:id="rId4" imgW="134281" imgH="95040" progId="">
              <p:embed/>
            </p:oleObj>
          </a:graphicData>
        </a:graphic>
      </p:graphicFrame>
      <p:sp>
        <p:nvSpPr>
          <p:cNvPr id="172037" name="Freeform 5"/>
          <p:cNvSpPr>
            <a:spLocks/>
          </p:cNvSpPr>
          <p:nvPr/>
        </p:nvSpPr>
        <p:spPr bwMode="gray">
          <a:xfrm rot="190858">
            <a:off x="7812088" y="1916113"/>
            <a:ext cx="541337" cy="720725"/>
          </a:xfrm>
          <a:custGeom>
            <a:avLst/>
            <a:gdLst>
              <a:gd name="T0" fmla="*/ 0 w 295"/>
              <a:gd name="T1" fmla="*/ 1326678030 h 367"/>
              <a:gd name="T2" fmla="*/ 457963687 w 295"/>
              <a:gd name="T3" fmla="*/ 15425870 h 367"/>
              <a:gd name="T4" fmla="*/ 993375463 w 295"/>
              <a:gd name="T5" fmla="*/ 1415380199 h 367"/>
              <a:gd name="T6" fmla="*/ 0 60000 65536"/>
              <a:gd name="T7" fmla="*/ 0 60000 65536"/>
              <a:gd name="T8" fmla="*/ 0 60000 65536"/>
              <a:gd name="T9" fmla="*/ 0 w 295"/>
              <a:gd name="T10" fmla="*/ 0 h 367"/>
              <a:gd name="T11" fmla="*/ 295 w 295"/>
              <a:gd name="T12" fmla="*/ 367 h 367"/>
            </a:gdLst>
            <a:ahLst/>
            <a:cxnLst>
              <a:cxn ang="T6">
                <a:pos x="T0" y="T1"/>
              </a:cxn>
              <a:cxn ang="T7">
                <a:pos x="T2" y="T3"/>
              </a:cxn>
              <a:cxn ang="T8">
                <a:pos x="T4" y="T5"/>
              </a:cxn>
            </a:cxnLst>
            <a:rect l="T9" t="T10" r="T11" b="T12"/>
            <a:pathLst>
              <a:path w="295" h="367">
                <a:moveTo>
                  <a:pt x="0" y="344"/>
                </a:moveTo>
                <a:cubicBezTo>
                  <a:pt x="43" y="172"/>
                  <a:pt x="87" y="0"/>
                  <a:pt x="136" y="4"/>
                </a:cubicBezTo>
                <a:cubicBezTo>
                  <a:pt x="185" y="8"/>
                  <a:pt x="269" y="310"/>
                  <a:pt x="295" y="367"/>
                </a:cubicBezTo>
              </a:path>
            </a:pathLst>
          </a:custGeom>
          <a:noFill/>
          <a:ln w="28575" cap="flat" cmpd="sng">
            <a:solidFill>
              <a:srgbClr val="FF0000"/>
            </a:solidFill>
            <a:prstDash val="solid"/>
            <a:round/>
            <a:headEnd/>
            <a:tailEnd/>
          </a:ln>
        </p:spPr>
        <p:txBody>
          <a:bodyPr wrap="none" anchor="ctr"/>
          <a:lstStyle/>
          <a:p>
            <a:endParaRPr lang="zh-CN" altLang="en-US"/>
          </a:p>
        </p:txBody>
      </p:sp>
      <p:sp>
        <p:nvSpPr>
          <p:cNvPr id="3079" name="AutoShape 6"/>
          <p:cNvSpPr>
            <a:spLocks noChangeArrowheads="1"/>
          </p:cNvSpPr>
          <p:nvPr/>
        </p:nvSpPr>
        <p:spPr bwMode="gray">
          <a:xfrm>
            <a:off x="4356100" y="2205038"/>
            <a:ext cx="1908175" cy="900112"/>
          </a:xfrm>
          <a:prstGeom prst="wedgeRoundRectCallout">
            <a:avLst>
              <a:gd name="adj1" fmla="val 132694"/>
              <a:gd name="adj2" fmla="val -46296"/>
              <a:gd name="adj3" fmla="val 16667"/>
            </a:avLst>
          </a:prstGeom>
          <a:solidFill>
            <a:srgbClr val="92D050"/>
          </a:solidFill>
          <a:ln w="9525">
            <a:noFill/>
            <a:miter lim="800000"/>
            <a:headEnd/>
            <a:tailEnd/>
          </a:ln>
        </p:spPr>
        <p:txBody>
          <a:bodyPr anchor="ctr"/>
          <a:lstStyle/>
          <a:p>
            <a:pPr algn="ctr"/>
            <a:r>
              <a:rPr lang="zh-CN" altLang="en-US" sz="2800" b="1">
                <a:latin typeface="楷体_GB2312" pitchFamily="49" charset="-122"/>
                <a:ea typeface="楷体_GB2312" pitchFamily="49" charset="-122"/>
              </a:rPr>
              <a:t>使用前</a:t>
            </a:r>
          </a:p>
          <a:p>
            <a:pPr algn="ctr"/>
            <a:r>
              <a:rPr lang="zh-CN" altLang="en-US" sz="2800" b="1">
                <a:latin typeface="楷体_GB2312" pitchFamily="49" charset="-122"/>
                <a:ea typeface="楷体_GB2312" pitchFamily="49" charset="-122"/>
              </a:rPr>
              <a:t>需短接</a:t>
            </a:r>
          </a:p>
        </p:txBody>
      </p:sp>
      <p:pic>
        <p:nvPicPr>
          <p:cNvPr id="3080" name="Picture 7" descr="0007(1)"/>
          <p:cNvPicPr>
            <a:picLocks noChangeAspect="1" noChangeArrowheads="1" noCrop="1"/>
          </p:cNvPicPr>
          <p:nvPr/>
        </p:nvPicPr>
        <p:blipFill>
          <a:blip r:embed="rId5" cstate="print"/>
          <a:srcRect/>
          <a:stretch>
            <a:fillRect/>
          </a:stretch>
        </p:blipFill>
        <p:spPr bwMode="auto">
          <a:xfrm>
            <a:off x="7235825" y="1484313"/>
            <a:ext cx="684213" cy="500062"/>
          </a:xfrm>
          <a:prstGeom prst="rect">
            <a:avLst/>
          </a:prstGeom>
          <a:noFill/>
          <a:ln w="9525">
            <a:noFill/>
            <a:miter lim="800000"/>
            <a:headEnd/>
            <a:tailEnd/>
          </a:ln>
        </p:spPr>
      </p:pic>
      <p:sp>
        <p:nvSpPr>
          <p:cNvPr id="172040" name="Text Box 8"/>
          <p:cNvSpPr txBox="1">
            <a:spLocks noChangeArrowheads="1"/>
          </p:cNvSpPr>
          <p:nvPr/>
        </p:nvSpPr>
        <p:spPr bwMode="auto">
          <a:xfrm>
            <a:off x="228600" y="1295400"/>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solidFill>
                  <a:srgbClr val="FF3300"/>
                </a:solidFill>
                <a:latin typeface="宋体" panose="02010600030101010101" pitchFamily="2" charset="-122"/>
                <a:ea typeface="宋体" pitchFamily="2" charset="-122"/>
              </a:rPr>
              <a:t>右下部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2037"/>
                                        </p:tgtEl>
                                        <p:attrNameLst>
                                          <p:attrName>style.visibility</p:attrName>
                                        </p:attrNameLst>
                                      </p:cBhvr>
                                      <p:to>
                                        <p:strVal val="visible"/>
                                      </p:to>
                                    </p:set>
                                    <p:animEffect transition="in" filter="wipe(left)">
                                      <p:cBhvr>
                                        <p:cTn id="7" dur="2000"/>
                                        <p:tgtEl>
                                          <p:spTgt spid="17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857224" y="214290"/>
            <a:ext cx="7423150" cy="1143000"/>
          </a:xfrm>
        </p:spPr>
        <p:txBody>
          <a:bodyPr/>
          <a:lstStyle/>
          <a:p>
            <a:r>
              <a:rPr lang="zh-CN" altLang="en-US" b="1" dirty="0" smtClean="0">
                <a:solidFill>
                  <a:srgbClr val="FFFF00"/>
                </a:solidFill>
                <a:ea typeface="楷体_GB2312" pitchFamily="49" charset="-122"/>
              </a:rPr>
              <a:t>逻 辑 电 平 显 示</a:t>
            </a:r>
          </a:p>
        </p:txBody>
      </p:sp>
      <p:graphicFrame>
        <p:nvGraphicFramePr>
          <p:cNvPr id="4098" name="Object 3"/>
          <p:cNvGraphicFramePr>
            <a:graphicFrameLocks noGrp="1" noChangeAspect="1"/>
          </p:cNvGraphicFramePr>
          <p:nvPr>
            <p:ph idx="4294967295"/>
            <p:extLst>
              <p:ext uri="{D42A27DB-BD31-4B8C-83A1-F6EECF244321}">
                <p14:modId xmlns="" xmlns:p14="http://schemas.microsoft.com/office/powerpoint/2010/main" val="1985805702"/>
              </p:ext>
            </p:extLst>
          </p:nvPr>
        </p:nvGraphicFramePr>
        <p:xfrm>
          <a:off x="3275856" y="1594644"/>
          <a:ext cx="4856162" cy="2101850"/>
        </p:xfrm>
        <a:graphic>
          <a:graphicData uri="http://schemas.openxmlformats.org/presentationml/2006/ole">
            <p:oleObj spid="_x0000_s68611" name="Image" r:id="rId3" imgW="564840" imgH="299524" progId="">
              <p:embed/>
            </p:oleObj>
          </a:graphicData>
        </a:graphic>
      </p:graphicFrame>
      <p:sp>
        <p:nvSpPr>
          <p:cNvPr id="4101" name="Text Box 4"/>
          <p:cNvSpPr txBox="1">
            <a:spLocks noChangeArrowheads="1"/>
          </p:cNvSpPr>
          <p:nvPr/>
        </p:nvSpPr>
        <p:spPr bwMode="gray">
          <a:xfrm>
            <a:off x="811213" y="3771900"/>
            <a:ext cx="7648575" cy="1203325"/>
          </a:xfrm>
          <a:prstGeom prst="rect">
            <a:avLst/>
          </a:prstGeom>
          <a:noFill/>
          <a:ln w="9525">
            <a:noFill/>
            <a:miter lim="800000"/>
            <a:headEnd/>
            <a:tailEnd/>
          </a:ln>
        </p:spPr>
        <p:txBody>
          <a:bodyPr>
            <a:spAutoFit/>
          </a:bodyPr>
          <a:lstStyle/>
          <a:p>
            <a:pPr>
              <a:lnSpc>
                <a:spcPct val="130000"/>
              </a:lnSpc>
            </a:pPr>
            <a:r>
              <a:rPr lang="zh-CN" altLang="en-US" sz="2800" b="1">
                <a:ea typeface="楷体_GB2312" pitchFamily="49" charset="-122"/>
              </a:rPr>
              <a:t>逻辑电平</a:t>
            </a:r>
            <a:r>
              <a:rPr lang="zh-CN" altLang="en-US" sz="2800" b="1">
                <a:solidFill>
                  <a:srgbClr val="FF0000"/>
                </a:solidFill>
                <a:ea typeface="楷体_GB2312" pitchFamily="49" charset="-122"/>
              </a:rPr>
              <a:t>显示</a:t>
            </a:r>
            <a:r>
              <a:rPr lang="zh-CN" altLang="en-US" sz="2800" b="1">
                <a:ea typeface="楷体_GB2312" pitchFamily="49" charset="-122"/>
              </a:rPr>
              <a:t>：输入高电平：发光二极管亮</a:t>
            </a:r>
          </a:p>
          <a:p>
            <a:pPr>
              <a:lnSpc>
                <a:spcPct val="130000"/>
              </a:lnSpc>
            </a:pPr>
            <a:r>
              <a:rPr lang="zh-CN" altLang="en-US" sz="2800" b="1">
                <a:ea typeface="楷体_GB2312" pitchFamily="49" charset="-122"/>
              </a:rPr>
              <a:t>                          输入低电平：发光二极管灭。</a:t>
            </a:r>
          </a:p>
        </p:txBody>
      </p:sp>
      <p:pic>
        <p:nvPicPr>
          <p:cNvPr id="4102" name="Picture 5" descr="0007(1)"/>
          <p:cNvPicPr>
            <a:picLocks noChangeAspect="1" noChangeArrowheads="1" noCrop="1"/>
          </p:cNvPicPr>
          <p:nvPr/>
        </p:nvPicPr>
        <p:blipFill>
          <a:blip r:embed="rId4" cstate="print"/>
          <a:srcRect/>
          <a:stretch>
            <a:fillRect/>
          </a:stretch>
        </p:blipFill>
        <p:spPr bwMode="auto">
          <a:xfrm>
            <a:off x="468313" y="1773238"/>
            <a:ext cx="684212" cy="500062"/>
          </a:xfrm>
          <a:prstGeom prst="rect">
            <a:avLst/>
          </a:prstGeom>
          <a:noFill/>
          <a:ln w="9525">
            <a:noFill/>
            <a:miter lim="800000"/>
            <a:headEnd/>
            <a:tailEnd/>
          </a:ln>
        </p:spPr>
      </p:pic>
      <p:sp>
        <p:nvSpPr>
          <p:cNvPr id="4103" name="Text Box 6"/>
          <p:cNvSpPr txBox="1">
            <a:spLocks noChangeArrowheads="1"/>
          </p:cNvSpPr>
          <p:nvPr/>
        </p:nvSpPr>
        <p:spPr bwMode="gray">
          <a:xfrm>
            <a:off x="2411413" y="5126038"/>
            <a:ext cx="5541962" cy="946150"/>
          </a:xfrm>
          <a:prstGeom prst="rect">
            <a:avLst/>
          </a:prstGeom>
          <a:noFill/>
          <a:ln w="9525">
            <a:noFill/>
            <a:miter lim="800000"/>
            <a:headEnd/>
            <a:tailEnd/>
          </a:ln>
        </p:spPr>
        <p:txBody>
          <a:bodyPr wrap="none">
            <a:spAutoFit/>
          </a:bodyPr>
          <a:lstStyle/>
          <a:p>
            <a:r>
              <a:rPr lang="zh-CN" altLang="en-US" sz="2800" b="1">
                <a:solidFill>
                  <a:srgbClr val="FF0000"/>
                </a:solidFill>
                <a:ea typeface="楷体_GB2312" pitchFamily="49" charset="-122"/>
              </a:rPr>
              <a:t>不能用于测量电路中电平的高低！</a:t>
            </a:r>
          </a:p>
          <a:p>
            <a:r>
              <a:rPr lang="zh-CN" altLang="en-US" sz="2800" b="1">
                <a:solidFill>
                  <a:srgbClr val="FF0000"/>
                </a:solidFill>
                <a:ea typeface="楷体_GB2312" pitchFamily="49" charset="-122"/>
              </a:rPr>
              <a:t>需要测量时请用万用表或示波器。</a:t>
            </a:r>
          </a:p>
        </p:txBody>
      </p:sp>
      <p:sp>
        <p:nvSpPr>
          <p:cNvPr id="173063" name="Text Box 7"/>
          <p:cNvSpPr txBox="1">
            <a:spLocks noChangeArrowheads="1"/>
          </p:cNvSpPr>
          <p:nvPr/>
        </p:nvSpPr>
        <p:spPr bwMode="auto">
          <a:xfrm>
            <a:off x="228600" y="1295400"/>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中上部</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0" y="104775"/>
            <a:ext cx="8540750" cy="968375"/>
          </a:xfrm>
        </p:spPr>
        <p:txBody>
          <a:bodyPr/>
          <a:lstStyle/>
          <a:p>
            <a:r>
              <a:rPr lang="zh-CN" altLang="en-US" b="1" dirty="0" smtClean="0">
                <a:solidFill>
                  <a:srgbClr val="FFFF00"/>
                </a:solidFill>
                <a:ea typeface="楷体_GB2312" pitchFamily="49" charset="-122"/>
              </a:rPr>
              <a:t>数 码 管 显 示</a:t>
            </a:r>
          </a:p>
        </p:txBody>
      </p:sp>
      <p:graphicFrame>
        <p:nvGraphicFramePr>
          <p:cNvPr id="5122" name="Object 4"/>
          <p:cNvGraphicFramePr>
            <a:graphicFrameLocks noGrp="1" noChangeAspect="1"/>
          </p:cNvGraphicFramePr>
          <p:nvPr>
            <p:ph idx="4294967295"/>
          </p:nvPr>
        </p:nvGraphicFramePr>
        <p:xfrm>
          <a:off x="2357422" y="1214422"/>
          <a:ext cx="5640387" cy="2239962"/>
        </p:xfrm>
        <a:graphic>
          <a:graphicData uri="http://schemas.openxmlformats.org/presentationml/2006/ole">
            <p:oleObj spid="_x0000_s69635" name="Image" r:id="rId3" imgW="703442" imgH="296996" progId="">
              <p:embed/>
            </p:oleObj>
          </a:graphicData>
        </a:graphic>
      </p:graphicFrame>
      <p:sp>
        <p:nvSpPr>
          <p:cNvPr id="5125" name="Text Box 3"/>
          <p:cNvSpPr txBox="1">
            <a:spLocks noChangeArrowheads="1"/>
          </p:cNvSpPr>
          <p:nvPr/>
        </p:nvSpPr>
        <p:spPr bwMode="gray">
          <a:xfrm>
            <a:off x="900113" y="3500438"/>
            <a:ext cx="7920037" cy="1758950"/>
          </a:xfrm>
          <a:prstGeom prst="rect">
            <a:avLst/>
          </a:prstGeom>
          <a:noFill/>
          <a:ln w="9525">
            <a:noFill/>
            <a:miter lim="800000"/>
            <a:headEnd/>
            <a:tailEnd/>
          </a:ln>
        </p:spPr>
        <p:txBody>
          <a:bodyPr>
            <a:spAutoFit/>
          </a:bodyPr>
          <a:lstStyle/>
          <a:p>
            <a:pPr>
              <a:lnSpc>
                <a:spcPct val="130000"/>
              </a:lnSpc>
            </a:pPr>
            <a:r>
              <a:rPr lang="en-US" altLang="zh-CN" sz="2800" b="1" dirty="0">
                <a:solidFill>
                  <a:srgbClr val="FFFF00"/>
                </a:solidFill>
                <a:ea typeface="楷体_GB2312" pitchFamily="49" charset="-122"/>
              </a:rPr>
              <a:t>4</a:t>
            </a:r>
            <a:r>
              <a:rPr lang="zh-CN" altLang="en-US" sz="2800" b="1" dirty="0">
                <a:solidFill>
                  <a:srgbClr val="FFFF00"/>
                </a:solidFill>
                <a:ea typeface="楷体_GB2312" pitchFamily="49" charset="-122"/>
              </a:rPr>
              <a:t>位动态显示</a:t>
            </a:r>
            <a:r>
              <a:rPr lang="zh-CN" altLang="en-US" sz="2800" b="1" dirty="0">
                <a:ea typeface="楷体_GB2312" pitchFamily="49" charset="-122"/>
              </a:rPr>
              <a:t>：数据信号“</a:t>
            </a:r>
            <a:r>
              <a:rPr lang="en-US" altLang="zh-CN" sz="2800" b="1" dirty="0">
                <a:ea typeface="楷体_GB2312" pitchFamily="49" charset="-122"/>
              </a:rPr>
              <a:t>DCBA”</a:t>
            </a:r>
            <a:r>
              <a:rPr lang="zh-CN" altLang="en-US" sz="2800" b="1" dirty="0">
                <a:ea typeface="楷体_GB2312" pitchFamily="49" charset="-122"/>
              </a:rPr>
              <a:t>高电平有效，</a:t>
            </a:r>
          </a:p>
          <a:p>
            <a:pPr>
              <a:lnSpc>
                <a:spcPct val="130000"/>
              </a:lnSpc>
            </a:pPr>
            <a:r>
              <a:rPr lang="zh-CN" altLang="en-US" sz="2800" b="1" dirty="0">
                <a:ea typeface="楷体_GB2312" pitchFamily="49" charset="-122"/>
              </a:rPr>
              <a:t>                        数码管从左到右依次为</a:t>
            </a:r>
            <a:r>
              <a:rPr lang="en-US" altLang="zh-CN" sz="2800" b="1" dirty="0">
                <a:ea typeface="楷体_GB2312" pitchFamily="49" charset="-122"/>
              </a:rPr>
              <a:t>W1</a:t>
            </a:r>
            <a:r>
              <a:rPr lang="zh-CN" altLang="en-US" sz="2000" b="1" dirty="0">
                <a:ea typeface="楷体_GB2312" pitchFamily="49" charset="-122"/>
              </a:rPr>
              <a:t>～</a:t>
            </a:r>
            <a:r>
              <a:rPr lang="en-US" altLang="zh-CN" sz="2800" b="1" dirty="0">
                <a:ea typeface="楷体_GB2312" pitchFamily="49" charset="-122"/>
              </a:rPr>
              <a:t>W4 </a:t>
            </a:r>
            <a:r>
              <a:rPr lang="zh-CN" altLang="en-US" sz="2800" b="1" dirty="0">
                <a:ea typeface="楷体_GB2312" pitchFamily="49" charset="-122"/>
              </a:rPr>
              <a:t>，</a:t>
            </a:r>
          </a:p>
          <a:p>
            <a:pPr>
              <a:lnSpc>
                <a:spcPct val="130000"/>
              </a:lnSpc>
            </a:pPr>
            <a:r>
              <a:rPr lang="zh-CN" altLang="en-US" sz="2800" b="1" dirty="0">
                <a:ea typeface="楷体_GB2312" pitchFamily="49" charset="-122"/>
              </a:rPr>
              <a:t>                        低电平有效。</a:t>
            </a:r>
          </a:p>
        </p:txBody>
      </p:sp>
      <p:sp>
        <p:nvSpPr>
          <p:cNvPr id="174085" name="Freeform 5"/>
          <p:cNvSpPr>
            <a:spLocks/>
          </p:cNvSpPr>
          <p:nvPr/>
        </p:nvSpPr>
        <p:spPr bwMode="gray">
          <a:xfrm>
            <a:off x="2051050" y="2420938"/>
            <a:ext cx="757238" cy="649287"/>
          </a:xfrm>
          <a:custGeom>
            <a:avLst/>
            <a:gdLst>
              <a:gd name="T0" fmla="*/ 1202116208 w 477"/>
              <a:gd name="T1" fmla="*/ 0 h 409"/>
              <a:gd name="T2" fmla="*/ 0 w 477"/>
              <a:gd name="T3" fmla="*/ 572074262 h 409"/>
              <a:gd name="T4" fmla="*/ 1202116208 w 477"/>
              <a:gd name="T5" fmla="*/ 1030742408 h 409"/>
              <a:gd name="T6" fmla="*/ 0 60000 65536"/>
              <a:gd name="T7" fmla="*/ 0 60000 65536"/>
              <a:gd name="T8" fmla="*/ 0 60000 65536"/>
              <a:gd name="T9" fmla="*/ 0 w 477"/>
              <a:gd name="T10" fmla="*/ 0 h 409"/>
              <a:gd name="T11" fmla="*/ 477 w 477"/>
              <a:gd name="T12" fmla="*/ 409 h 409"/>
            </a:gdLst>
            <a:ahLst/>
            <a:cxnLst>
              <a:cxn ang="T6">
                <a:pos x="T0" y="T1"/>
              </a:cxn>
              <a:cxn ang="T7">
                <a:pos x="T2" y="T3"/>
              </a:cxn>
              <a:cxn ang="T8">
                <a:pos x="T4" y="T5"/>
              </a:cxn>
            </a:cxnLst>
            <a:rect l="T9" t="T10" r="T11" b="T12"/>
            <a:pathLst>
              <a:path w="477" h="409">
                <a:moveTo>
                  <a:pt x="477" y="0"/>
                </a:moveTo>
                <a:cubicBezTo>
                  <a:pt x="238" y="79"/>
                  <a:pt x="0" y="159"/>
                  <a:pt x="0" y="227"/>
                </a:cubicBezTo>
                <a:cubicBezTo>
                  <a:pt x="0" y="295"/>
                  <a:pt x="238" y="352"/>
                  <a:pt x="477" y="409"/>
                </a:cubicBezTo>
              </a:path>
            </a:pathLst>
          </a:custGeom>
          <a:noFill/>
          <a:ln w="28575" cap="flat" cmpd="sng">
            <a:solidFill>
              <a:srgbClr val="FF0000"/>
            </a:solidFill>
            <a:prstDash val="solid"/>
            <a:round/>
            <a:headEnd/>
            <a:tailEnd/>
          </a:ln>
        </p:spPr>
        <p:txBody>
          <a:bodyPr wrap="none" anchor="ctr"/>
          <a:lstStyle/>
          <a:p>
            <a:endParaRPr lang="zh-CN" altLang="en-US"/>
          </a:p>
        </p:txBody>
      </p:sp>
      <p:sp>
        <p:nvSpPr>
          <p:cNvPr id="5127" name="AutoShape 6"/>
          <p:cNvSpPr>
            <a:spLocks noChangeArrowheads="1"/>
          </p:cNvSpPr>
          <p:nvPr/>
        </p:nvSpPr>
        <p:spPr bwMode="gray">
          <a:xfrm>
            <a:off x="250825" y="2349500"/>
            <a:ext cx="1476375" cy="936625"/>
          </a:xfrm>
          <a:prstGeom prst="wedgeRoundRectCallout">
            <a:avLst>
              <a:gd name="adj1" fmla="val 71398"/>
              <a:gd name="adj2" fmla="val -8134"/>
              <a:gd name="adj3" fmla="val 16667"/>
            </a:avLst>
          </a:prstGeom>
          <a:solidFill>
            <a:srgbClr val="92D050"/>
          </a:solidFill>
          <a:ln w="9525">
            <a:noFill/>
            <a:miter lim="800000"/>
            <a:headEnd/>
            <a:tailEnd/>
          </a:ln>
        </p:spPr>
        <p:txBody>
          <a:bodyPr anchor="ctr"/>
          <a:lstStyle/>
          <a:p>
            <a:pPr algn="ctr"/>
            <a:r>
              <a:rPr lang="zh-CN" altLang="en-US" sz="2800" b="1">
                <a:ea typeface="楷体_GB2312" pitchFamily="49" charset="-122"/>
              </a:rPr>
              <a:t>使用前</a:t>
            </a:r>
          </a:p>
          <a:p>
            <a:pPr algn="ctr"/>
            <a:r>
              <a:rPr lang="zh-CN" altLang="en-US" sz="2800" b="1">
                <a:ea typeface="楷体_GB2312" pitchFamily="49" charset="-122"/>
              </a:rPr>
              <a:t>需短接</a:t>
            </a:r>
          </a:p>
        </p:txBody>
      </p:sp>
      <p:pic>
        <p:nvPicPr>
          <p:cNvPr id="5128" name="Picture 7" descr="0007(1)"/>
          <p:cNvPicPr>
            <a:picLocks noChangeAspect="1" noChangeArrowheads="1" noCrop="1"/>
          </p:cNvPicPr>
          <p:nvPr/>
        </p:nvPicPr>
        <p:blipFill>
          <a:blip r:embed="rId4" cstate="print"/>
          <a:srcRect/>
          <a:stretch>
            <a:fillRect/>
          </a:stretch>
        </p:blipFill>
        <p:spPr bwMode="auto">
          <a:xfrm>
            <a:off x="792163" y="1592263"/>
            <a:ext cx="684212" cy="500062"/>
          </a:xfrm>
          <a:prstGeom prst="rect">
            <a:avLst/>
          </a:prstGeom>
          <a:noFill/>
          <a:ln w="9525">
            <a:noFill/>
            <a:miter lim="800000"/>
            <a:headEnd/>
            <a:tailEnd/>
          </a:ln>
        </p:spPr>
      </p:pic>
      <p:sp>
        <p:nvSpPr>
          <p:cNvPr id="174088" name="Text Box 8"/>
          <p:cNvSpPr txBox="1">
            <a:spLocks noChangeArrowheads="1"/>
          </p:cNvSpPr>
          <p:nvPr/>
        </p:nvSpPr>
        <p:spPr bwMode="auto">
          <a:xfrm>
            <a:off x="228600" y="1143000"/>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中上部</a:t>
            </a:r>
          </a:p>
        </p:txBody>
      </p:sp>
      <p:sp>
        <p:nvSpPr>
          <p:cNvPr id="5130" name="Rectangle 9"/>
          <p:cNvSpPr>
            <a:spLocks noChangeArrowheads="1"/>
          </p:cNvSpPr>
          <p:nvPr/>
        </p:nvSpPr>
        <p:spPr bwMode="auto">
          <a:xfrm>
            <a:off x="900113" y="5157788"/>
            <a:ext cx="5795176" cy="1150508"/>
          </a:xfrm>
          <a:prstGeom prst="rect">
            <a:avLst/>
          </a:prstGeom>
          <a:noFill/>
          <a:ln w="9525">
            <a:noFill/>
            <a:miter lim="800000"/>
            <a:headEnd/>
            <a:tailEnd/>
          </a:ln>
        </p:spPr>
        <p:txBody>
          <a:bodyPr wrap="none">
            <a:spAutoFit/>
          </a:bodyPr>
          <a:lstStyle/>
          <a:p>
            <a:pPr>
              <a:lnSpc>
                <a:spcPct val="130000"/>
              </a:lnSpc>
            </a:pPr>
            <a:r>
              <a:rPr lang="en-US" altLang="zh-CN" sz="2800" b="1" dirty="0">
                <a:solidFill>
                  <a:srgbClr val="FFFF00"/>
                </a:solidFill>
                <a:ea typeface="楷体_GB2312" pitchFamily="49" charset="-122"/>
              </a:rPr>
              <a:t>1</a:t>
            </a:r>
            <a:r>
              <a:rPr lang="zh-CN" altLang="en-US" sz="2800" b="1" dirty="0">
                <a:solidFill>
                  <a:srgbClr val="FFFF00"/>
                </a:solidFill>
                <a:ea typeface="楷体_GB2312" pitchFamily="49" charset="-122"/>
              </a:rPr>
              <a:t>位静态显示</a:t>
            </a:r>
            <a:r>
              <a:rPr lang="zh-CN" altLang="en-US" sz="2800" b="1" dirty="0">
                <a:ea typeface="楷体_GB2312" pitchFamily="49" charset="-122"/>
              </a:rPr>
              <a:t>：数据端高电平有效，</a:t>
            </a:r>
          </a:p>
          <a:p>
            <a:pPr>
              <a:lnSpc>
                <a:spcPct val="130000"/>
              </a:lnSpc>
            </a:pPr>
            <a:r>
              <a:rPr lang="zh-CN" altLang="en-US" sz="2800" b="1" dirty="0">
                <a:ea typeface="楷体_GB2312" pitchFamily="49" charset="-122"/>
              </a:rPr>
              <a:t>                        公共端已连接。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085"/>
                                        </p:tgtEl>
                                        <p:attrNameLst>
                                          <p:attrName>style.visibility</p:attrName>
                                        </p:attrNameLst>
                                      </p:cBhvr>
                                      <p:to>
                                        <p:strVal val="visible"/>
                                      </p:to>
                                    </p:set>
                                    <p:animEffect transition="in" filter="wipe(down)">
                                      <p:cBhvr>
                                        <p:cTn id="7" dur="2000"/>
                                        <p:tgtEl>
                                          <p:spTgt spid="174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0" y="93663"/>
            <a:ext cx="8540750" cy="1143000"/>
          </a:xfrm>
        </p:spPr>
        <p:txBody>
          <a:bodyPr/>
          <a:lstStyle/>
          <a:p>
            <a:r>
              <a:rPr lang="zh-CN" altLang="en-US" b="1" dirty="0" smtClean="0">
                <a:solidFill>
                  <a:srgbClr val="FFFF00"/>
                </a:solidFill>
                <a:ea typeface="楷体_GB2312" pitchFamily="49" charset="-122"/>
              </a:rPr>
              <a:t>点 阵 显 示</a:t>
            </a:r>
          </a:p>
        </p:txBody>
      </p:sp>
      <p:graphicFrame>
        <p:nvGraphicFramePr>
          <p:cNvPr id="6146" name="Object 6"/>
          <p:cNvGraphicFramePr>
            <a:graphicFrameLocks noGrp="1" noChangeAspect="1"/>
          </p:cNvGraphicFramePr>
          <p:nvPr>
            <p:ph idx="4294967295"/>
          </p:nvPr>
        </p:nvGraphicFramePr>
        <p:xfrm>
          <a:off x="3714744" y="1428736"/>
          <a:ext cx="4035425" cy="2425700"/>
        </p:xfrm>
        <a:graphic>
          <a:graphicData uri="http://schemas.openxmlformats.org/presentationml/2006/ole">
            <p:oleObj spid="_x0000_s70659" name="Image" r:id="rId3" imgW="477359" imgH="296996" progId="">
              <p:embed/>
            </p:oleObj>
          </a:graphicData>
        </a:graphic>
      </p:graphicFrame>
      <p:sp>
        <p:nvSpPr>
          <p:cNvPr id="6149" name="Text Box 3"/>
          <p:cNvSpPr txBox="1">
            <a:spLocks noChangeArrowheads="1"/>
          </p:cNvSpPr>
          <p:nvPr/>
        </p:nvSpPr>
        <p:spPr bwMode="gray">
          <a:xfrm>
            <a:off x="684213" y="4105275"/>
            <a:ext cx="8142287" cy="647700"/>
          </a:xfrm>
          <a:prstGeom prst="rect">
            <a:avLst/>
          </a:prstGeom>
          <a:noFill/>
          <a:ln w="9525">
            <a:noFill/>
            <a:miter lim="800000"/>
            <a:headEnd/>
            <a:tailEnd/>
          </a:ln>
        </p:spPr>
        <p:txBody>
          <a:bodyPr wrap="none">
            <a:spAutoFit/>
          </a:bodyPr>
          <a:lstStyle/>
          <a:p>
            <a:pPr>
              <a:lnSpc>
                <a:spcPct val="130000"/>
              </a:lnSpc>
            </a:pPr>
            <a:r>
              <a:rPr lang="en-US" altLang="zh-CN" sz="2800" b="1">
                <a:ea typeface="楷体_GB2312" pitchFamily="49" charset="-122"/>
              </a:rPr>
              <a:t>5</a:t>
            </a:r>
            <a:r>
              <a:rPr lang="en-US" altLang="zh-CN" sz="2000" b="1">
                <a:ea typeface="楷体_GB2312" pitchFamily="49" charset="-122"/>
              </a:rPr>
              <a:t>×</a:t>
            </a:r>
            <a:r>
              <a:rPr lang="en-US" altLang="zh-CN" sz="2800" b="1">
                <a:ea typeface="楷体_GB2312" pitchFamily="49" charset="-122"/>
              </a:rPr>
              <a:t>7</a:t>
            </a:r>
            <a:r>
              <a:rPr lang="zh-CN" altLang="en-US" sz="2800" b="1">
                <a:ea typeface="楷体_GB2312" pitchFamily="49" charset="-122"/>
              </a:rPr>
              <a:t>点阵显示：</a:t>
            </a:r>
            <a:r>
              <a:rPr lang="en-US" altLang="zh-CN" sz="2800" b="1">
                <a:ea typeface="楷体_GB2312" pitchFamily="49" charset="-122"/>
              </a:rPr>
              <a:t>L1</a:t>
            </a:r>
            <a:r>
              <a:rPr lang="en-US" altLang="zh-CN" sz="2000" b="1">
                <a:ea typeface="楷体_GB2312" pitchFamily="49" charset="-122"/>
              </a:rPr>
              <a:t>—</a:t>
            </a:r>
            <a:r>
              <a:rPr lang="en-US" altLang="zh-CN" sz="2800" b="1">
                <a:ea typeface="楷体_GB2312" pitchFamily="49" charset="-122"/>
              </a:rPr>
              <a:t>L5</a:t>
            </a:r>
            <a:r>
              <a:rPr lang="zh-CN" altLang="en-US" sz="2800" b="1">
                <a:ea typeface="楷体_GB2312" pitchFamily="49" charset="-122"/>
              </a:rPr>
              <a:t>，</a:t>
            </a:r>
            <a:r>
              <a:rPr lang="en-US" altLang="zh-CN" sz="2800" b="1">
                <a:ea typeface="楷体_GB2312" pitchFamily="49" charset="-122"/>
              </a:rPr>
              <a:t>H1—H7</a:t>
            </a:r>
            <a:r>
              <a:rPr lang="zh-CN" altLang="en-US" sz="2800" b="1">
                <a:ea typeface="楷体_GB2312" pitchFamily="49" charset="-122"/>
              </a:rPr>
              <a:t>输入高电平有效。</a:t>
            </a:r>
          </a:p>
        </p:txBody>
      </p:sp>
      <p:sp>
        <p:nvSpPr>
          <p:cNvPr id="6150" name="AutoShape 4"/>
          <p:cNvSpPr>
            <a:spLocks noChangeArrowheads="1"/>
          </p:cNvSpPr>
          <p:nvPr/>
        </p:nvSpPr>
        <p:spPr bwMode="gray">
          <a:xfrm>
            <a:off x="1116013" y="2457450"/>
            <a:ext cx="1728787" cy="828675"/>
          </a:xfrm>
          <a:prstGeom prst="wedgeRoundRectCallout">
            <a:avLst>
              <a:gd name="adj1" fmla="val 87597"/>
              <a:gd name="adj2" fmla="val 14139"/>
              <a:gd name="adj3" fmla="val 16667"/>
            </a:avLst>
          </a:prstGeom>
          <a:solidFill>
            <a:srgbClr val="92D050"/>
          </a:solidFill>
          <a:ln w="9525">
            <a:noFill/>
            <a:miter lim="800000"/>
            <a:headEnd/>
            <a:tailEnd/>
          </a:ln>
        </p:spPr>
        <p:txBody>
          <a:bodyPr anchor="ctr"/>
          <a:lstStyle/>
          <a:p>
            <a:pPr algn="ctr"/>
            <a:r>
              <a:rPr lang="zh-CN" altLang="en-US" sz="2800" b="1">
                <a:ea typeface="楷体_GB2312" pitchFamily="49" charset="-122"/>
              </a:rPr>
              <a:t>使用前</a:t>
            </a:r>
          </a:p>
          <a:p>
            <a:pPr algn="ctr"/>
            <a:r>
              <a:rPr lang="zh-CN" altLang="en-US" sz="2800" b="1">
                <a:ea typeface="楷体_GB2312" pitchFamily="49" charset="-122"/>
              </a:rPr>
              <a:t>需短接</a:t>
            </a:r>
          </a:p>
        </p:txBody>
      </p:sp>
      <p:pic>
        <p:nvPicPr>
          <p:cNvPr id="6151" name="Picture 5" descr="0007(1)"/>
          <p:cNvPicPr>
            <a:picLocks noChangeAspect="1" noChangeArrowheads="1" noCrop="1"/>
          </p:cNvPicPr>
          <p:nvPr/>
        </p:nvPicPr>
        <p:blipFill>
          <a:blip r:embed="rId4" cstate="print"/>
          <a:srcRect/>
          <a:stretch>
            <a:fillRect/>
          </a:stretch>
        </p:blipFill>
        <p:spPr bwMode="auto">
          <a:xfrm>
            <a:off x="1835150" y="1484313"/>
            <a:ext cx="684213" cy="500062"/>
          </a:xfrm>
          <a:prstGeom prst="rect">
            <a:avLst/>
          </a:prstGeom>
          <a:noFill/>
          <a:ln w="9525">
            <a:noFill/>
            <a:miter lim="800000"/>
            <a:headEnd/>
            <a:tailEnd/>
          </a:ln>
        </p:spPr>
      </p:pic>
      <p:sp>
        <p:nvSpPr>
          <p:cNvPr id="175111" name="Freeform 7"/>
          <p:cNvSpPr>
            <a:spLocks/>
          </p:cNvSpPr>
          <p:nvPr/>
        </p:nvSpPr>
        <p:spPr bwMode="gray">
          <a:xfrm>
            <a:off x="3419475" y="2708275"/>
            <a:ext cx="757238" cy="649288"/>
          </a:xfrm>
          <a:custGeom>
            <a:avLst/>
            <a:gdLst>
              <a:gd name="T0" fmla="*/ 1202116208 w 477"/>
              <a:gd name="T1" fmla="*/ 0 h 409"/>
              <a:gd name="T2" fmla="*/ 0 w 477"/>
              <a:gd name="T3" fmla="*/ 572076731 h 409"/>
              <a:gd name="T4" fmla="*/ 1202116208 w 477"/>
              <a:gd name="T5" fmla="*/ 1030745583 h 409"/>
              <a:gd name="T6" fmla="*/ 0 60000 65536"/>
              <a:gd name="T7" fmla="*/ 0 60000 65536"/>
              <a:gd name="T8" fmla="*/ 0 60000 65536"/>
              <a:gd name="T9" fmla="*/ 0 w 477"/>
              <a:gd name="T10" fmla="*/ 0 h 409"/>
              <a:gd name="T11" fmla="*/ 477 w 477"/>
              <a:gd name="T12" fmla="*/ 409 h 409"/>
            </a:gdLst>
            <a:ahLst/>
            <a:cxnLst>
              <a:cxn ang="T6">
                <a:pos x="T0" y="T1"/>
              </a:cxn>
              <a:cxn ang="T7">
                <a:pos x="T2" y="T3"/>
              </a:cxn>
              <a:cxn ang="T8">
                <a:pos x="T4" y="T5"/>
              </a:cxn>
            </a:cxnLst>
            <a:rect l="T9" t="T10" r="T11" b="T12"/>
            <a:pathLst>
              <a:path w="477" h="409">
                <a:moveTo>
                  <a:pt x="477" y="0"/>
                </a:moveTo>
                <a:cubicBezTo>
                  <a:pt x="238" y="79"/>
                  <a:pt x="0" y="159"/>
                  <a:pt x="0" y="227"/>
                </a:cubicBezTo>
                <a:cubicBezTo>
                  <a:pt x="0" y="295"/>
                  <a:pt x="238" y="352"/>
                  <a:pt x="477" y="409"/>
                </a:cubicBezTo>
              </a:path>
            </a:pathLst>
          </a:custGeom>
          <a:noFill/>
          <a:ln w="28575" cap="flat" cmpd="sng">
            <a:solidFill>
              <a:srgbClr val="FF0000"/>
            </a:solidFill>
            <a:prstDash val="solid"/>
            <a:round/>
            <a:headEnd/>
            <a:tailEnd/>
          </a:ln>
        </p:spPr>
        <p:txBody>
          <a:bodyPr wrap="none" anchor="ctr"/>
          <a:lstStyle/>
          <a:p>
            <a:endParaRPr lang="zh-CN" altLang="en-US"/>
          </a:p>
        </p:txBody>
      </p:sp>
      <p:sp>
        <p:nvSpPr>
          <p:cNvPr id="175112" name="Text Box 8"/>
          <p:cNvSpPr txBox="1">
            <a:spLocks noChangeArrowheads="1"/>
          </p:cNvSpPr>
          <p:nvPr/>
        </p:nvSpPr>
        <p:spPr bwMode="auto">
          <a:xfrm>
            <a:off x="228600" y="1295400"/>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右上角</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5111"/>
                                        </p:tgtEl>
                                        <p:attrNameLst>
                                          <p:attrName>style.visibility</p:attrName>
                                        </p:attrNameLst>
                                      </p:cBhvr>
                                      <p:to>
                                        <p:strVal val="visible"/>
                                      </p:to>
                                    </p:set>
                                    <p:animEffect transition="in" filter="wipe(down)">
                                      <p:cBhvr>
                                        <p:cTn id="7" dur="2000"/>
                                        <p:tgtEl>
                                          <p:spTgt spid="17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sz="quarter" idx="4294967295"/>
          </p:nvPr>
        </p:nvSpPr>
        <p:spPr>
          <a:xfrm>
            <a:off x="-15875" y="76200"/>
            <a:ext cx="9159875" cy="609600"/>
          </a:xfrm>
        </p:spPr>
        <p:txBody>
          <a:bodyPr/>
          <a:lstStyle/>
          <a:p>
            <a:r>
              <a:rPr lang="zh-CN" altLang="en-US" b="1" dirty="0" smtClean="0">
                <a:solidFill>
                  <a:srgbClr val="FFFF00"/>
                </a:solidFill>
                <a:ea typeface="楷体_GB2312" pitchFamily="49" charset="-122"/>
              </a:rPr>
              <a:t>数 字 电 路 接 线 区</a:t>
            </a:r>
          </a:p>
        </p:txBody>
      </p:sp>
      <p:graphicFrame>
        <p:nvGraphicFramePr>
          <p:cNvPr id="7170" name="Object 3"/>
          <p:cNvGraphicFramePr>
            <a:graphicFrameLocks noGrp="1" noChangeAspect="1"/>
          </p:cNvGraphicFramePr>
          <p:nvPr>
            <p:ph sz="quarter" idx="4294967295"/>
          </p:nvPr>
        </p:nvGraphicFramePr>
        <p:xfrm>
          <a:off x="428596" y="1428736"/>
          <a:ext cx="2601913" cy="1157287"/>
        </p:xfrm>
        <a:graphic>
          <a:graphicData uri="http://schemas.openxmlformats.org/presentationml/2006/ole">
            <p:oleObj spid="_x0000_s71686" name="Image" r:id="rId3" imgW="739074" imgH="308517" progId="">
              <p:embed/>
            </p:oleObj>
          </a:graphicData>
        </a:graphic>
      </p:graphicFrame>
      <p:graphicFrame>
        <p:nvGraphicFramePr>
          <p:cNvPr id="7171" name="Object 4"/>
          <p:cNvGraphicFramePr>
            <a:graphicFrameLocks noGrp="1" noChangeAspect="1"/>
          </p:cNvGraphicFramePr>
          <p:nvPr>
            <p:ph sz="quarter" idx="4294967295"/>
          </p:nvPr>
        </p:nvGraphicFramePr>
        <p:xfrm>
          <a:off x="500034" y="2643182"/>
          <a:ext cx="2160588" cy="2376487"/>
        </p:xfrm>
        <a:graphic>
          <a:graphicData uri="http://schemas.openxmlformats.org/presentationml/2006/ole">
            <p:oleObj spid="_x0000_s71687" name="Image" r:id="rId4" imgW="631089" imgH="632158" progId="">
              <p:embed/>
            </p:oleObj>
          </a:graphicData>
        </a:graphic>
      </p:graphicFrame>
      <p:graphicFrame>
        <p:nvGraphicFramePr>
          <p:cNvPr id="7172" name="Object 5"/>
          <p:cNvGraphicFramePr>
            <a:graphicFrameLocks noGrp="1" noChangeAspect="1"/>
          </p:cNvGraphicFramePr>
          <p:nvPr>
            <p:ph sz="quarter" idx="4294967295"/>
          </p:nvPr>
        </p:nvGraphicFramePr>
        <p:xfrm>
          <a:off x="3214678" y="1357298"/>
          <a:ext cx="2344737" cy="1203325"/>
        </p:xfrm>
        <a:graphic>
          <a:graphicData uri="http://schemas.openxmlformats.org/presentationml/2006/ole">
            <p:oleObj spid="_x0000_s71688" name="Image" r:id="rId5" imgW="595430" imgH="298444" progId="">
              <p:embed/>
            </p:oleObj>
          </a:graphicData>
        </a:graphic>
      </p:graphicFrame>
      <p:graphicFrame>
        <p:nvGraphicFramePr>
          <p:cNvPr id="7173" name="Object 6"/>
          <p:cNvGraphicFramePr>
            <a:graphicFrameLocks noGrp="1" noChangeAspect="1"/>
          </p:cNvGraphicFramePr>
          <p:nvPr>
            <p:ph sz="quarter" idx="4294967295"/>
          </p:nvPr>
        </p:nvGraphicFramePr>
        <p:xfrm>
          <a:off x="571472" y="5143512"/>
          <a:ext cx="1833563" cy="1439862"/>
        </p:xfrm>
        <a:graphic>
          <a:graphicData uri="http://schemas.openxmlformats.org/presentationml/2006/ole">
            <p:oleObj spid="_x0000_s71689" name="Image" r:id="rId6" imgW="533164" imgH="294479" progId="">
              <p:embed/>
            </p:oleObj>
          </a:graphicData>
        </a:graphic>
      </p:graphicFrame>
      <p:sp>
        <p:nvSpPr>
          <p:cNvPr id="7176" name="Text Box 7"/>
          <p:cNvSpPr txBox="1">
            <a:spLocks noChangeArrowheads="1"/>
          </p:cNvSpPr>
          <p:nvPr/>
        </p:nvSpPr>
        <p:spPr bwMode="gray">
          <a:xfrm>
            <a:off x="3635375" y="3933825"/>
            <a:ext cx="4767263" cy="2227263"/>
          </a:xfrm>
          <a:prstGeom prst="rect">
            <a:avLst/>
          </a:prstGeom>
          <a:noFill/>
          <a:ln w="9525">
            <a:noFill/>
            <a:miter lim="800000"/>
            <a:headEnd/>
            <a:tailEnd/>
          </a:ln>
        </p:spPr>
        <p:txBody>
          <a:bodyPr>
            <a:spAutoFit/>
          </a:bodyPr>
          <a:lstStyle/>
          <a:p>
            <a:r>
              <a:rPr lang="zh-CN" altLang="en-US" sz="2800" b="1">
                <a:ea typeface="楷体_GB2312" pitchFamily="49" charset="-122"/>
              </a:rPr>
              <a:t>数字集成电路接线区提供：</a:t>
            </a:r>
          </a:p>
          <a:p>
            <a:r>
              <a:rPr lang="en-US" altLang="zh-CN" sz="2800" b="1">
                <a:ea typeface="楷体_GB2312" pitchFamily="49" charset="-122"/>
              </a:rPr>
              <a:t>40</a:t>
            </a:r>
            <a:r>
              <a:rPr lang="zh-CN" altLang="en-US" sz="2800" b="1">
                <a:ea typeface="楷体_GB2312" pitchFamily="49" charset="-122"/>
              </a:rPr>
              <a:t>脚锁紧座</a:t>
            </a:r>
            <a:r>
              <a:rPr lang="en-US" altLang="zh-CN" sz="2800" b="1">
                <a:ea typeface="楷体_GB2312" pitchFamily="49" charset="-122"/>
              </a:rPr>
              <a:t>1</a:t>
            </a:r>
            <a:r>
              <a:rPr lang="zh-CN" altLang="en-US" sz="2800" b="1">
                <a:ea typeface="楷体_GB2312" pitchFamily="49" charset="-122"/>
              </a:rPr>
              <a:t>个，</a:t>
            </a:r>
          </a:p>
          <a:p>
            <a:r>
              <a:rPr lang="en-US" altLang="zh-CN" sz="2800" b="1">
                <a:ea typeface="楷体_GB2312" pitchFamily="49" charset="-122"/>
              </a:rPr>
              <a:t>20</a:t>
            </a:r>
            <a:r>
              <a:rPr lang="zh-CN" altLang="en-US" sz="2800" b="1">
                <a:ea typeface="楷体_GB2312" pitchFamily="49" charset="-122"/>
              </a:rPr>
              <a:t>脚</a:t>
            </a:r>
            <a:r>
              <a:rPr lang="en-US" altLang="zh-CN" sz="2800" b="1">
                <a:ea typeface="楷体_GB2312" pitchFamily="49" charset="-122"/>
              </a:rPr>
              <a:t>DIP</a:t>
            </a:r>
            <a:r>
              <a:rPr lang="zh-CN" altLang="en-US" sz="2800" b="1">
                <a:ea typeface="楷体_GB2312" pitchFamily="49" charset="-122"/>
              </a:rPr>
              <a:t>插座</a:t>
            </a:r>
            <a:r>
              <a:rPr lang="en-US" altLang="zh-CN" sz="2800" b="1">
                <a:ea typeface="楷体_GB2312" pitchFamily="49" charset="-122"/>
              </a:rPr>
              <a:t>1</a:t>
            </a:r>
            <a:r>
              <a:rPr lang="zh-CN" altLang="en-US" sz="2800" b="1">
                <a:ea typeface="楷体_GB2312" pitchFamily="49" charset="-122"/>
              </a:rPr>
              <a:t>个，</a:t>
            </a:r>
          </a:p>
          <a:p>
            <a:r>
              <a:rPr lang="en-US" altLang="zh-CN" sz="2800" b="1">
                <a:ea typeface="楷体_GB2312" pitchFamily="49" charset="-122"/>
              </a:rPr>
              <a:t>16</a:t>
            </a:r>
            <a:r>
              <a:rPr lang="zh-CN" altLang="en-US" sz="2800" b="1">
                <a:ea typeface="楷体_GB2312" pitchFamily="49" charset="-122"/>
              </a:rPr>
              <a:t>脚</a:t>
            </a:r>
            <a:r>
              <a:rPr lang="en-US" altLang="zh-CN" sz="2800" b="1">
                <a:ea typeface="楷体_GB2312" pitchFamily="49" charset="-122"/>
              </a:rPr>
              <a:t>DIP</a:t>
            </a:r>
            <a:r>
              <a:rPr lang="zh-CN" altLang="en-US" sz="2800" b="1">
                <a:ea typeface="楷体_GB2312" pitchFamily="49" charset="-122"/>
              </a:rPr>
              <a:t>插座</a:t>
            </a:r>
            <a:r>
              <a:rPr lang="en-US" altLang="zh-CN" sz="2800" b="1">
                <a:ea typeface="楷体_GB2312" pitchFamily="49" charset="-122"/>
              </a:rPr>
              <a:t>4</a:t>
            </a:r>
            <a:r>
              <a:rPr lang="zh-CN" altLang="en-US" sz="2800" b="1">
                <a:ea typeface="楷体_GB2312" pitchFamily="49" charset="-122"/>
              </a:rPr>
              <a:t>个，</a:t>
            </a:r>
          </a:p>
          <a:p>
            <a:r>
              <a:rPr lang="en-US" altLang="zh-CN" sz="2800" b="1">
                <a:ea typeface="楷体_GB2312" pitchFamily="49" charset="-122"/>
              </a:rPr>
              <a:t>14</a:t>
            </a:r>
            <a:r>
              <a:rPr lang="zh-CN" altLang="en-US" sz="2800" b="1">
                <a:ea typeface="楷体_GB2312" pitchFamily="49" charset="-122"/>
              </a:rPr>
              <a:t>脚</a:t>
            </a:r>
            <a:r>
              <a:rPr lang="en-US" altLang="zh-CN" sz="2800" b="1">
                <a:ea typeface="楷体_GB2312" pitchFamily="49" charset="-122"/>
              </a:rPr>
              <a:t>DIP</a:t>
            </a:r>
            <a:r>
              <a:rPr lang="zh-CN" altLang="en-US" sz="2800" b="1">
                <a:ea typeface="楷体_GB2312" pitchFamily="49" charset="-122"/>
              </a:rPr>
              <a:t>插座</a:t>
            </a:r>
            <a:r>
              <a:rPr lang="en-US" altLang="zh-CN" sz="2800" b="1">
                <a:ea typeface="楷体_GB2312" pitchFamily="49" charset="-122"/>
              </a:rPr>
              <a:t>3</a:t>
            </a:r>
            <a:r>
              <a:rPr lang="zh-CN" altLang="en-US" sz="2800" b="1">
                <a:ea typeface="楷体_GB2312" pitchFamily="49" charset="-122"/>
              </a:rPr>
              <a:t>个。</a:t>
            </a:r>
          </a:p>
        </p:txBody>
      </p:sp>
      <p:sp>
        <p:nvSpPr>
          <p:cNvPr id="7177" name="Text Box 8"/>
          <p:cNvSpPr txBox="1">
            <a:spLocks noChangeArrowheads="1"/>
          </p:cNvSpPr>
          <p:nvPr/>
        </p:nvSpPr>
        <p:spPr bwMode="gray">
          <a:xfrm>
            <a:off x="3563938" y="2924175"/>
            <a:ext cx="4032250" cy="946150"/>
          </a:xfrm>
          <a:prstGeom prst="rect">
            <a:avLst/>
          </a:prstGeom>
          <a:noFill/>
          <a:ln w="9525">
            <a:noFill/>
            <a:miter lim="800000"/>
            <a:headEnd/>
            <a:tailEnd/>
          </a:ln>
        </p:spPr>
        <p:txBody>
          <a:bodyPr>
            <a:spAutoFit/>
          </a:bodyPr>
          <a:lstStyle/>
          <a:p>
            <a:r>
              <a:rPr lang="en-US" altLang="zh-CN" sz="2800" b="1">
                <a:ea typeface="楷体_GB2312" pitchFamily="49" charset="-122"/>
              </a:rPr>
              <a:t>“+5V”</a:t>
            </a:r>
            <a:r>
              <a:rPr lang="zh-CN" altLang="en-US" sz="2800" b="1">
                <a:ea typeface="楷体_GB2312" pitchFamily="49" charset="-122"/>
              </a:rPr>
              <a:t>和“</a:t>
            </a:r>
            <a:r>
              <a:rPr lang="en-US" altLang="zh-CN" sz="2800" b="1">
                <a:ea typeface="楷体_GB2312" pitchFamily="49" charset="-122"/>
              </a:rPr>
              <a:t>GND”</a:t>
            </a:r>
          </a:p>
          <a:p>
            <a:r>
              <a:rPr lang="zh-CN" altLang="en-US" sz="2800" b="1">
                <a:ea typeface="楷体_GB2312" pitchFamily="49" charset="-122"/>
              </a:rPr>
              <a:t>之间接有</a:t>
            </a:r>
            <a:r>
              <a:rPr lang="en-US" altLang="zh-CN" sz="2800" b="1">
                <a:ea typeface="楷体_GB2312" pitchFamily="49" charset="-122"/>
              </a:rPr>
              <a:t>0.1uF</a:t>
            </a:r>
            <a:r>
              <a:rPr lang="zh-CN" altLang="en-US" sz="2800" b="1">
                <a:ea typeface="楷体_GB2312" pitchFamily="49" charset="-122"/>
              </a:rPr>
              <a:t>电容。</a:t>
            </a:r>
          </a:p>
        </p:txBody>
      </p:sp>
      <p:sp>
        <p:nvSpPr>
          <p:cNvPr id="7178" name="Line 9"/>
          <p:cNvSpPr>
            <a:spLocks noChangeShapeType="1"/>
          </p:cNvSpPr>
          <p:nvPr/>
        </p:nvSpPr>
        <p:spPr bwMode="gray">
          <a:xfrm flipH="1" flipV="1">
            <a:off x="3348038" y="2060575"/>
            <a:ext cx="792162" cy="1008063"/>
          </a:xfrm>
          <a:prstGeom prst="line">
            <a:avLst/>
          </a:prstGeom>
          <a:noFill/>
          <a:ln w="28575">
            <a:solidFill>
              <a:srgbClr val="FF0000"/>
            </a:solidFill>
            <a:round/>
            <a:headEnd/>
            <a:tailEnd type="triangle" w="med" len="med"/>
          </a:ln>
        </p:spPr>
        <p:txBody>
          <a:bodyPr wrap="none" anchor="ctr"/>
          <a:lstStyle/>
          <a:p>
            <a:endParaRPr lang="zh-CN" altLang="en-US"/>
          </a:p>
        </p:txBody>
      </p:sp>
      <p:sp>
        <p:nvSpPr>
          <p:cNvPr id="7179" name="Line 10"/>
          <p:cNvSpPr>
            <a:spLocks noChangeShapeType="1"/>
          </p:cNvSpPr>
          <p:nvPr/>
        </p:nvSpPr>
        <p:spPr bwMode="gray">
          <a:xfrm flipH="1" flipV="1">
            <a:off x="5508625" y="2060575"/>
            <a:ext cx="287338" cy="936625"/>
          </a:xfrm>
          <a:prstGeom prst="line">
            <a:avLst/>
          </a:prstGeom>
          <a:noFill/>
          <a:ln w="28575">
            <a:solidFill>
              <a:schemeClr val="tx1"/>
            </a:solidFill>
            <a:round/>
            <a:headEnd/>
            <a:tailEnd type="triangle" w="med" len="med"/>
          </a:ln>
        </p:spPr>
        <p:txBody>
          <a:bodyPr wrap="none" anchor="ctr"/>
          <a:lstStyle/>
          <a:p>
            <a:endParaRPr lang="zh-CN" altLang="en-US"/>
          </a:p>
        </p:txBody>
      </p:sp>
      <p:sp>
        <p:nvSpPr>
          <p:cNvPr id="176139" name="Text Box 11"/>
          <p:cNvSpPr txBox="1">
            <a:spLocks noChangeArrowheads="1"/>
          </p:cNvSpPr>
          <p:nvPr/>
        </p:nvSpPr>
        <p:spPr bwMode="auto">
          <a:xfrm>
            <a:off x="900113" y="836613"/>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左中部</a:t>
            </a:r>
          </a:p>
        </p:txBody>
      </p:sp>
      <p:sp>
        <p:nvSpPr>
          <p:cNvPr id="176140" name="Text Box 12"/>
          <p:cNvSpPr txBox="1">
            <a:spLocks noChangeArrowheads="1"/>
          </p:cNvSpPr>
          <p:nvPr/>
        </p:nvSpPr>
        <p:spPr bwMode="auto">
          <a:xfrm>
            <a:off x="5292725" y="908050"/>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右中部</a:t>
            </a:r>
          </a:p>
        </p:txBody>
      </p:sp>
    </p:spTree>
  </p:cSld>
  <p:clrMapOvr>
    <a:masterClrMapping/>
  </p:clrMapOvr>
  <p:transition advClick="0" advTm="6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sz="quarter" idx="4294967295"/>
          </p:nvPr>
        </p:nvSpPr>
        <p:spPr>
          <a:xfrm>
            <a:off x="214282" y="214290"/>
            <a:ext cx="8540750" cy="1008062"/>
          </a:xfrm>
        </p:spPr>
        <p:txBody>
          <a:bodyPr/>
          <a:lstStyle/>
          <a:p>
            <a:r>
              <a:rPr lang="zh-CN" altLang="en-US" b="1" dirty="0" smtClean="0">
                <a:solidFill>
                  <a:srgbClr val="FFFF00"/>
                </a:solidFill>
                <a:ea typeface="楷体_GB2312" pitchFamily="49" charset="-122"/>
              </a:rPr>
              <a:t>外接仪器接线柱</a:t>
            </a:r>
          </a:p>
        </p:txBody>
      </p:sp>
      <p:sp>
        <p:nvSpPr>
          <p:cNvPr id="177155" name="Text Box 3"/>
          <p:cNvSpPr txBox="1">
            <a:spLocks noChangeArrowheads="1"/>
          </p:cNvSpPr>
          <p:nvPr/>
        </p:nvSpPr>
        <p:spPr bwMode="auto">
          <a:xfrm>
            <a:off x="2195513" y="1196975"/>
            <a:ext cx="1219200" cy="396875"/>
          </a:xfrm>
          <a:prstGeom prst="rect">
            <a:avLst/>
          </a:prstGeom>
          <a:noFill/>
          <a:ln>
            <a:noFill/>
          </a:ln>
          <a:effectLst>
            <a:outerShdw dist="107763" dir="2700000" algn="ctr" rotWithShape="0">
              <a:schemeClr val="bg2">
                <a:alpha val="50000"/>
              </a:schemeClr>
            </a:outerShdw>
          </a:effectLst>
          <a:extLst/>
        </p:spPr>
        <p:txBody>
          <a:bodyPr>
            <a:spAutoFit/>
          </a:bodyPr>
          <a:lstStyle/>
          <a:p>
            <a:pPr>
              <a:spcBef>
                <a:spcPct val="50000"/>
              </a:spcBef>
              <a:defRPr/>
            </a:pPr>
            <a:r>
              <a:rPr lang="zh-CN" altLang="en-US" sz="2000" b="1">
                <a:latin typeface="宋体" panose="02010600030101010101" pitchFamily="2" charset="-122"/>
                <a:ea typeface="宋体" pitchFamily="2" charset="-122"/>
              </a:rPr>
              <a:t>两侧</a:t>
            </a:r>
          </a:p>
        </p:txBody>
      </p:sp>
      <p:sp>
        <p:nvSpPr>
          <p:cNvPr id="8199" name="Text Box 4"/>
          <p:cNvSpPr txBox="1">
            <a:spLocks noChangeArrowheads="1"/>
          </p:cNvSpPr>
          <p:nvPr/>
        </p:nvSpPr>
        <p:spPr bwMode="gray">
          <a:xfrm>
            <a:off x="4611688" y="1782763"/>
            <a:ext cx="2895600" cy="3084512"/>
          </a:xfrm>
          <a:prstGeom prst="rect">
            <a:avLst/>
          </a:prstGeom>
          <a:solidFill>
            <a:srgbClr val="92D050"/>
          </a:solidFill>
          <a:ln w="9525">
            <a:noFill/>
            <a:miter lim="800000"/>
            <a:headEnd/>
            <a:tailEnd/>
          </a:ln>
        </p:spPr>
        <p:txBody>
          <a:bodyPr>
            <a:spAutoFit/>
          </a:bodyPr>
          <a:lstStyle/>
          <a:p>
            <a:pPr>
              <a:spcBef>
                <a:spcPct val="50000"/>
              </a:spcBef>
            </a:pPr>
            <a:r>
              <a:rPr lang="zh-CN" altLang="en-US" sz="2800" b="1">
                <a:latin typeface="楷体_GB2312" pitchFamily="49" charset="-122"/>
                <a:ea typeface="楷体_GB2312" pitchFamily="49" charset="-122"/>
              </a:rPr>
              <a:t>连接外部仪器：</a:t>
            </a:r>
          </a:p>
          <a:p>
            <a:pPr>
              <a:spcBef>
                <a:spcPct val="50000"/>
              </a:spcBef>
            </a:pPr>
            <a:r>
              <a:rPr lang="zh-CN" altLang="en-US" sz="2800" b="1">
                <a:latin typeface="楷体_GB2312" pitchFamily="49" charset="-122"/>
                <a:ea typeface="楷体_GB2312" pitchFamily="49" charset="-122"/>
              </a:rPr>
              <a:t>  信号发生器</a:t>
            </a:r>
          </a:p>
          <a:p>
            <a:pPr>
              <a:spcBef>
                <a:spcPct val="50000"/>
              </a:spcBef>
            </a:pPr>
            <a:r>
              <a:rPr lang="zh-CN" altLang="en-US" sz="2800" b="1">
                <a:latin typeface="楷体_GB2312" pitchFamily="49" charset="-122"/>
                <a:ea typeface="楷体_GB2312" pitchFamily="49" charset="-122"/>
              </a:rPr>
              <a:t>  示波器</a:t>
            </a:r>
          </a:p>
          <a:p>
            <a:pPr>
              <a:spcBef>
                <a:spcPct val="50000"/>
              </a:spcBef>
            </a:pPr>
            <a:r>
              <a:rPr lang="zh-CN" altLang="en-US" sz="2800" b="1">
                <a:latin typeface="楷体_GB2312" pitchFamily="49" charset="-122"/>
                <a:ea typeface="楷体_GB2312" pitchFamily="49" charset="-122"/>
              </a:rPr>
              <a:t>  毫伏表</a:t>
            </a:r>
          </a:p>
          <a:p>
            <a:pPr>
              <a:spcBef>
                <a:spcPct val="50000"/>
              </a:spcBef>
            </a:pPr>
            <a:r>
              <a:rPr lang="zh-CN" altLang="en-US" sz="2800" b="1">
                <a:latin typeface="楷体_GB2312" pitchFamily="49" charset="-122"/>
                <a:ea typeface="楷体_GB2312" pitchFamily="49" charset="-122"/>
              </a:rPr>
              <a:t>  等</a:t>
            </a:r>
          </a:p>
        </p:txBody>
      </p:sp>
      <p:graphicFrame>
        <p:nvGraphicFramePr>
          <p:cNvPr id="8194" name="Object 5"/>
          <p:cNvGraphicFramePr>
            <a:graphicFrameLocks noChangeAspect="1"/>
          </p:cNvGraphicFramePr>
          <p:nvPr/>
        </p:nvGraphicFramePr>
        <p:xfrm>
          <a:off x="1763713" y="1989138"/>
          <a:ext cx="828675" cy="2671762"/>
        </p:xfrm>
        <a:graphic>
          <a:graphicData uri="http://schemas.openxmlformats.org/presentationml/2006/ole">
            <p:oleObj spid="_x0000_s72708" name="位图图像" r:id="rId3" imgW="295238" imgH="952633" progId="PBrush">
              <p:embed/>
            </p:oleObj>
          </a:graphicData>
        </a:graphic>
      </p:graphicFrame>
      <p:graphicFrame>
        <p:nvGraphicFramePr>
          <p:cNvPr id="8195" name="Object 6"/>
          <p:cNvGraphicFramePr>
            <a:graphicFrameLocks noChangeAspect="1"/>
          </p:cNvGraphicFramePr>
          <p:nvPr/>
        </p:nvGraphicFramePr>
        <p:xfrm>
          <a:off x="3348038" y="1989138"/>
          <a:ext cx="763587" cy="2671762"/>
        </p:xfrm>
        <a:graphic>
          <a:graphicData uri="http://schemas.openxmlformats.org/presentationml/2006/ole">
            <p:oleObj spid="_x0000_s72709" name="位图图像" r:id="rId4" imgW="304923" imgH="1009791" progId="PBrush">
              <p:embed/>
            </p:oleObj>
          </a:graphicData>
        </a:graphic>
      </p:graphicFrame>
    </p:spTree>
  </p:cSld>
  <p:clrMapOvr>
    <a:masterClrMapping/>
  </p:clrMapOvr>
  <p:transition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57188"/>
            <a:ext cx="8362950" cy="490537"/>
          </a:xfrm>
        </p:spPr>
        <p:txBody>
          <a:bodyPr>
            <a:noAutofit/>
          </a:bodyPr>
          <a:lstStyle/>
          <a:p>
            <a:pPr algn="l"/>
            <a:r>
              <a:rPr lang="zh-CN" altLang="en-US" sz="3200" b="1" dirty="0">
                <a:solidFill>
                  <a:srgbClr val="00FF00"/>
                </a:solidFill>
                <a:latin typeface="黑体" pitchFamily="2" charset="-122"/>
                <a:ea typeface="黑体" pitchFamily="2" charset="-122"/>
              </a:rPr>
              <a:t>（</a:t>
            </a:r>
            <a:r>
              <a:rPr lang="en-US" altLang="zh-CN" sz="3200" b="1" dirty="0">
                <a:solidFill>
                  <a:srgbClr val="00FF00"/>
                </a:solidFill>
                <a:latin typeface="黑体" pitchFamily="2" charset="-122"/>
                <a:ea typeface="黑体" pitchFamily="2" charset="-122"/>
              </a:rPr>
              <a:t>1</a:t>
            </a:r>
            <a:r>
              <a:rPr lang="zh-CN" altLang="en-US" sz="3200" b="1" dirty="0">
                <a:solidFill>
                  <a:srgbClr val="00FF00"/>
                </a:solidFill>
                <a:latin typeface="黑体" pitchFamily="2" charset="-122"/>
                <a:ea typeface="黑体" pitchFamily="2" charset="-122"/>
              </a:rPr>
              <a:t>）连续时间系统的模拟的基本</a:t>
            </a:r>
            <a:r>
              <a:rPr lang="zh-CN" altLang="en-US" sz="3200" b="1" dirty="0" smtClean="0">
                <a:solidFill>
                  <a:srgbClr val="00FF00"/>
                </a:solidFill>
                <a:latin typeface="黑体" pitchFamily="2" charset="-122"/>
                <a:ea typeface="黑体" pitchFamily="2" charset="-122"/>
              </a:rPr>
              <a:t>概念</a:t>
            </a:r>
            <a:endParaRPr lang="zh-CN" altLang="en-US" sz="3200" b="1" dirty="0">
              <a:solidFill>
                <a:srgbClr val="00FF00"/>
              </a:solidFill>
              <a:latin typeface="黑体" pitchFamily="2" charset="-122"/>
              <a:ea typeface="黑体" pitchFamily="2" charset="-122"/>
            </a:endParaRPr>
          </a:p>
        </p:txBody>
      </p:sp>
      <p:sp>
        <p:nvSpPr>
          <p:cNvPr id="401410" name="Rectangle 2"/>
          <p:cNvSpPr>
            <a:spLocks noChangeArrowheads="1"/>
          </p:cNvSpPr>
          <p:nvPr/>
        </p:nvSpPr>
        <p:spPr bwMode="auto">
          <a:xfrm>
            <a:off x="327689" y="1155005"/>
            <a:ext cx="8147248" cy="477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lvl="1" eaLnBrk="1" hangingPunct="1">
              <a:lnSpc>
                <a:spcPct val="150000"/>
              </a:lnSpc>
              <a:defRPr/>
            </a:pPr>
            <a:r>
              <a:rPr lang="en-US" altLang="zh-CN" sz="2800" b="1" dirty="0">
                <a:solidFill>
                  <a:schemeClr val="tx1"/>
                </a:solidFill>
                <a:latin typeface="方正楷体_GBK" pitchFamily="65" charset="-122"/>
                <a:ea typeface="方正楷体_GBK" pitchFamily="65" charset="-122"/>
              </a:rPr>
              <a:t>    </a:t>
            </a:r>
            <a:r>
              <a:rPr lang="zh-CN" altLang="en-US" sz="2800" b="1" dirty="0">
                <a:solidFill>
                  <a:schemeClr val="tx1"/>
                </a:solidFill>
                <a:latin typeface="方正楷体_GBK" pitchFamily="65" charset="-122"/>
                <a:ea typeface="方正楷体_GBK" pitchFamily="65" charset="-122"/>
              </a:rPr>
              <a:t>在电学中，系统的模拟就是用由基本运算单元电路组成的模拟装置来模拟电的实际系统，模拟装置的激励和响应都是电物理量。</a:t>
            </a:r>
          </a:p>
          <a:p>
            <a:pPr lvl="1" eaLnBrk="1" hangingPunct="1">
              <a:lnSpc>
                <a:spcPct val="150000"/>
              </a:lnSpc>
              <a:spcBef>
                <a:spcPts val="1200"/>
              </a:spcBef>
              <a:defRPr/>
            </a:pPr>
            <a:r>
              <a:rPr lang="zh-CN" altLang="en-US" sz="2800" b="1" dirty="0">
                <a:solidFill>
                  <a:schemeClr val="tx1"/>
                </a:solidFill>
                <a:latin typeface="方正楷体_GBK" pitchFamily="65" charset="-122"/>
                <a:ea typeface="方正楷体_GBK" pitchFamily="65" charset="-122"/>
              </a:rPr>
              <a:t>    在</a:t>
            </a:r>
            <a:r>
              <a:rPr lang="en-US" altLang="zh-CN" sz="2800" b="1" dirty="0">
                <a:solidFill>
                  <a:schemeClr val="tx1"/>
                </a:solidFill>
                <a:latin typeface="方正楷体_GBK" pitchFamily="65" charset="-122"/>
                <a:ea typeface="方正楷体_GBK" pitchFamily="65" charset="-122"/>
              </a:rPr>
              <a:t>Multisim</a:t>
            </a:r>
            <a:r>
              <a:rPr lang="zh-CN" altLang="en-US" sz="2800" b="1" dirty="0">
                <a:solidFill>
                  <a:schemeClr val="tx1"/>
                </a:solidFill>
                <a:latin typeface="方正楷体_GBK" pitchFamily="65" charset="-122"/>
                <a:ea typeface="方正楷体_GBK" pitchFamily="65" charset="-122"/>
              </a:rPr>
              <a:t>软件中，其模拟器件库提供了积分器、微分器、加法器、乘法器、除法器、比例放大器等模块可简便、有效地用于构成系统模拟电路，实现系统仿真分析。</a:t>
            </a:r>
          </a:p>
        </p:txBody>
      </p:sp>
    </p:spTree>
    <p:extLst>
      <p:ext uri="{BB962C8B-B14F-4D97-AF65-F5344CB8AC3E}">
        <p14:creationId xmlns="" xmlns:p14="http://schemas.microsoft.com/office/powerpoint/2010/main" val="4280293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603250" y="115888"/>
            <a:ext cx="8540750" cy="1143000"/>
          </a:xfrm>
        </p:spPr>
        <p:txBody>
          <a:bodyPr/>
          <a:lstStyle/>
          <a:p>
            <a:r>
              <a:rPr lang="zh-CN" altLang="en-US" b="1" dirty="0" smtClean="0">
                <a:solidFill>
                  <a:srgbClr val="FFFF00"/>
                </a:solidFill>
                <a:ea typeface="楷体_GB2312" pitchFamily="49" charset="-122"/>
              </a:rPr>
              <a:t>实验箱使用注意事项</a:t>
            </a:r>
          </a:p>
        </p:txBody>
      </p:sp>
      <p:sp>
        <p:nvSpPr>
          <p:cNvPr id="18436" name="Rectangle 3"/>
          <p:cNvSpPr>
            <a:spLocks noGrp="1" noChangeArrowheads="1"/>
          </p:cNvSpPr>
          <p:nvPr>
            <p:ph type="body" idx="4294967295"/>
          </p:nvPr>
        </p:nvSpPr>
        <p:spPr>
          <a:xfrm>
            <a:off x="214282" y="1285860"/>
            <a:ext cx="8535987" cy="4321175"/>
          </a:xfrm>
        </p:spPr>
        <p:txBody>
          <a:bodyPr/>
          <a:lstStyle/>
          <a:p>
            <a:pPr>
              <a:lnSpc>
                <a:spcPct val="150000"/>
              </a:lnSpc>
              <a:buClr>
                <a:srgbClr val="CC3300"/>
              </a:buClr>
              <a:buFont typeface="Wingdings" pitchFamily="2" charset="2"/>
              <a:buChar char="Ø"/>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1</a:t>
            </a:r>
            <a:r>
              <a:rPr lang="zh-CN" altLang="en-US" sz="2800" b="1" dirty="0" smtClean="0">
                <a:latin typeface="微软雅黑" pitchFamily="34" charset="-122"/>
                <a:ea typeface="微软雅黑" pitchFamily="34" charset="-122"/>
              </a:rPr>
              <a:t>）外部</a:t>
            </a:r>
            <a:r>
              <a:rPr lang="en-US" altLang="zh-CN" sz="2800" b="1" dirty="0" smtClean="0">
                <a:latin typeface="微软雅黑" pitchFamily="34" charset="-122"/>
                <a:ea typeface="微软雅黑" pitchFamily="34" charset="-122"/>
              </a:rPr>
              <a:t>12V</a:t>
            </a:r>
            <a:r>
              <a:rPr lang="zh-CN" altLang="en-US" sz="2800" b="1" dirty="0" smtClean="0">
                <a:latin typeface="微软雅黑" pitchFamily="34" charset="-122"/>
                <a:ea typeface="微软雅黑" pitchFamily="34" charset="-122"/>
              </a:rPr>
              <a:t>直流电源接入实验箱时，必须检查</a:t>
            </a:r>
            <a:r>
              <a:rPr lang="zh-CN" altLang="en-US" sz="2800" b="1" dirty="0" smtClean="0">
                <a:solidFill>
                  <a:srgbClr val="00FF00"/>
                </a:solidFill>
                <a:latin typeface="微软雅黑" pitchFamily="34" charset="-122"/>
                <a:ea typeface="微软雅黑" pitchFamily="34" charset="-122"/>
              </a:rPr>
              <a:t>电压值和极性无误</a:t>
            </a:r>
            <a:r>
              <a:rPr lang="zh-CN" altLang="en-US" sz="2800" b="1" dirty="0" smtClean="0">
                <a:latin typeface="微软雅黑" pitchFamily="34" charset="-122"/>
                <a:ea typeface="微软雅黑" pitchFamily="34" charset="-122"/>
              </a:rPr>
              <a:t>。实验中暂不用电源时，只需将实验箱上的“电源开关”关断，不必关断外部的直流电源。</a:t>
            </a:r>
          </a:p>
          <a:p>
            <a:pPr>
              <a:lnSpc>
                <a:spcPct val="150000"/>
              </a:lnSpc>
              <a:buClr>
                <a:srgbClr val="CC3300"/>
              </a:buClr>
              <a:buFont typeface="Wingdings" pitchFamily="2" charset="2"/>
              <a:buChar char="Ø"/>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2</a:t>
            </a:r>
            <a:r>
              <a:rPr lang="zh-CN" altLang="en-US" sz="2800" b="1" dirty="0" smtClean="0">
                <a:latin typeface="微软雅黑" pitchFamily="34" charset="-122"/>
                <a:ea typeface="微软雅黑" pitchFamily="34" charset="-122"/>
              </a:rPr>
              <a:t>）合上“电源开关”后应检查电源指标灯是否点亮，如果使用了</a:t>
            </a:r>
            <a:r>
              <a:rPr lang="zh-CN" altLang="en-US" sz="2800" b="1" dirty="0" smtClean="0">
                <a:solidFill>
                  <a:srgbClr val="00FF00"/>
                </a:solidFill>
                <a:latin typeface="微软雅黑" pitchFamily="34" charset="-122"/>
                <a:ea typeface="微软雅黑" pitchFamily="34" charset="-122"/>
              </a:rPr>
              <a:t>负电源则还应检查负电源的指标灯</a:t>
            </a:r>
            <a:r>
              <a:rPr lang="zh-CN" altLang="en-US" sz="2800" b="1" dirty="0" smtClean="0">
                <a:latin typeface="微软雅黑" pitchFamily="34" charset="-122"/>
                <a:ea typeface="微软雅黑" pitchFamily="34" charset="-122"/>
              </a:rPr>
              <a:t>，当电源指示灯不亮时，应查明原因。</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body" idx="4294967295"/>
          </p:nvPr>
        </p:nvSpPr>
        <p:spPr>
          <a:xfrm>
            <a:off x="214282" y="1071546"/>
            <a:ext cx="8712200" cy="5113337"/>
          </a:xfrm>
        </p:spPr>
        <p:txBody>
          <a:bodyPr/>
          <a:lstStyle/>
          <a:p>
            <a:pPr>
              <a:lnSpc>
                <a:spcPct val="150000"/>
              </a:lnSpc>
              <a:buClr>
                <a:srgbClr val="CC3300"/>
              </a:buClr>
              <a:buFont typeface="Wingdings" pitchFamily="2" charset="2"/>
              <a:buChar char="Ø"/>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3</a:t>
            </a:r>
            <a:r>
              <a:rPr lang="zh-CN" altLang="en-US" sz="2800" b="1" dirty="0" smtClean="0">
                <a:latin typeface="微软雅黑" pitchFamily="34" charset="-122"/>
                <a:ea typeface="微软雅黑" pitchFamily="34" charset="-122"/>
              </a:rPr>
              <a:t>）将集成电路插入插座时，必须将集成电路的缺口</a:t>
            </a:r>
            <a:r>
              <a:rPr lang="zh-CN" altLang="en-US" sz="2800" b="1" dirty="0" smtClean="0">
                <a:solidFill>
                  <a:srgbClr val="00FF00"/>
                </a:solidFill>
                <a:latin typeface="微软雅黑" pitchFamily="34" charset="-122"/>
                <a:ea typeface="微软雅黑" pitchFamily="34" charset="-122"/>
              </a:rPr>
              <a:t>朝左且管脚与插座对准</a:t>
            </a:r>
            <a:r>
              <a:rPr lang="zh-CN" altLang="en-US" sz="2800" b="1" dirty="0" smtClean="0">
                <a:latin typeface="微软雅黑" pitchFamily="34" charset="-122"/>
                <a:ea typeface="微软雅黑" pitchFamily="34" charset="-122"/>
              </a:rPr>
              <a:t>，如果管脚出现歪斜则应先将管脚用镊子校正，然后再插入插座。否则，将造成集成电路管脚与接线插座旁的管脚号标注不一致或遗漏管脚。</a:t>
            </a:r>
          </a:p>
          <a:p>
            <a:pPr>
              <a:lnSpc>
                <a:spcPct val="150000"/>
              </a:lnSpc>
              <a:buClr>
                <a:srgbClr val="CC3300"/>
              </a:buClr>
              <a:buFont typeface="Wingdings" pitchFamily="2" charset="2"/>
              <a:buChar char="Ø"/>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4</a:t>
            </a:r>
            <a:r>
              <a:rPr lang="zh-CN" altLang="en-US" sz="2800" b="1" dirty="0" smtClean="0">
                <a:latin typeface="微软雅黑" pitchFamily="34" charset="-122"/>
                <a:ea typeface="微软雅黑" pitchFamily="34" charset="-122"/>
              </a:rPr>
              <a:t>）起拔集成电路时，应该</a:t>
            </a:r>
            <a:r>
              <a:rPr lang="zh-CN" altLang="en-US" sz="2800" b="1" dirty="0" smtClean="0">
                <a:solidFill>
                  <a:srgbClr val="00FF00"/>
                </a:solidFill>
                <a:latin typeface="微软雅黑" pitchFamily="34" charset="-122"/>
                <a:ea typeface="微软雅黑" pitchFamily="34" charset="-122"/>
              </a:rPr>
              <a:t>用起子或镊子</a:t>
            </a:r>
            <a:r>
              <a:rPr lang="zh-CN" altLang="en-US" sz="2800" b="1" dirty="0" smtClean="0">
                <a:latin typeface="微软雅黑" pitchFamily="34" charset="-122"/>
                <a:ea typeface="微软雅黑" pitchFamily="34" charset="-122"/>
              </a:rPr>
              <a:t>从集成器件与插座之间插入，将器件轻轻地并保持平衡撬出。否则，极易将集成电路的管脚弄弯或损坏。</a:t>
            </a:r>
          </a:p>
        </p:txBody>
      </p:sp>
      <p:sp>
        <p:nvSpPr>
          <p:cNvPr id="19460" name="Rectangle 3"/>
          <p:cNvSpPr>
            <a:spLocks noGrp="1" noChangeArrowheads="1"/>
          </p:cNvSpPr>
          <p:nvPr>
            <p:ph type="title" idx="4294967295"/>
          </p:nvPr>
        </p:nvSpPr>
        <p:spPr>
          <a:xfrm>
            <a:off x="0" y="133350"/>
            <a:ext cx="8540750" cy="1143000"/>
          </a:xfrm>
          <a:noFill/>
        </p:spPr>
        <p:txBody>
          <a:bodyPr/>
          <a:lstStyle/>
          <a:p>
            <a:r>
              <a:rPr lang="zh-CN" altLang="en-US" b="1" dirty="0" smtClean="0">
                <a:solidFill>
                  <a:srgbClr val="FFFF00"/>
                </a:solidFill>
                <a:ea typeface="楷体_GB2312" pitchFamily="49" charset="-122"/>
              </a:rPr>
              <a:t>实验箱使用注意事项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4294967295"/>
          </p:nvPr>
        </p:nvSpPr>
        <p:spPr>
          <a:xfrm>
            <a:off x="7010400" y="6356350"/>
            <a:ext cx="2133600" cy="365125"/>
          </a:xfrm>
          <a:noFill/>
          <a:ln>
            <a:miter lim="800000"/>
            <a:headEnd/>
            <a:tailEnd/>
          </a:ln>
        </p:spPr>
        <p:txBody>
          <a:bodyPr/>
          <a:lstStyle/>
          <a:p>
            <a:fld id="{0FAE3FCB-0D9A-4681-B006-0145FAD0364B}" type="slidenum">
              <a:rPr lang="en-US" altLang="zh-CN">
                <a:ea typeface="宋体" charset="-122"/>
              </a:rPr>
              <a:pPr/>
              <a:t>32</a:t>
            </a:fld>
            <a:endParaRPr lang="en-US" altLang="zh-CN">
              <a:ea typeface="宋体" charset="-122"/>
            </a:endParaRPr>
          </a:p>
        </p:txBody>
      </p:sp>
      <p:sp>
        <p:nvSpPr>
          <p:cNvPr id="20484" name="Rectangle 4"/>
          <p:cNvSpPr>
            <a:spLocks noGrp="1" noRot="1" noChangeArrowheads="1"/>
          </p:cNvSpPr>
          <p:nvPr>
            <p:ph type="body" idx="4294967295"/>
          </p:nvPr>
        </p:nvSpPr>
        <p:spPr>
          <a:xfrm>
            <a:off x="0" y="1363663"/>
            <a:ext cx="8837613" cy="4967287"/>
          </a:xfrm>
          <a:noFill/>
        </p:spPr>
        <p:txBody>
          <a:bodyPr/>
          <a:lstStyle/>
          <a:p>
            <a:pPr>
              <a:buClr>
                <a:srgbClr val="CC3300"/>
              </a:buClr>
              <a:buFont typeface="Wingdings" pitchFamily="2" charset="2"/>
              <a:buChar char="Ø"/>
            </a:pPr>
            <a:r>
              <a:rPr lang="zh-CN" altLang="en-US" sz="2800" b="1" smtClean="0">
                <a:ea typeface="楷体_GB2312" pitchFamily="49" charset="-122"/>
              </a:rPr>
              <a:t>（一）实验室使用的</a:t>
            </a:r>
            <a:r>
              <a:rPr lang="en-US" altLang="zh-CN" sz="2800" b="1" smtClean="0">
                <a:ea typeface="楷体_GB2312" pitchFamily="49" charset="-122"/>
              </a:rPr>
              <a:t>TTL</a:t>
            </a:r>
            <a:r>
              <a:rPr lang="zh-CN" altLang="en-US" sz="2800" b="1" smtClean="0">
                <a:ea typeface="楷体_GB2312" pitchFamily="49" charset="-122"/>
              </a:rPr>
              <a:t>集成电路</a:t>
            </a:r>
          </a:p>
          <a:p>
            <a:pPr lvl="1">
              <a:lnSpc>
                <a:spcPct val="150000"/>
              </a:lnSpc>
              <a:buClr>
                <a:srgbClr val="CC0000"/>
              </a:buClr>
              <a:buFont typeface="Wingdings" pitchFamily="2" charset="2"/>
              <a:buChar char="ü"/>
            </a:pPr>
            <a:r>
              <a:rPr lang="zh-CN" altLang="en-US" sz="2400" b="1" smtClean="0">
                <a:ea typeface="楷体_GB2312" pitchFamily="49" charset="-122"/>
              </a:rPr>
              <a:t> </a:t>
            </a:r>
            <a:r>
              <a:rPr lang="en-US" altLang="zh-CN" sz="2400" b="1" smtClean="0">
                <a:ea typeface="楷体_GB2312" pitchFamily="49" charset="-122"/>
              </a:rPr>
              <a:t>TTL</a:t>
            </a:r>
            <a:r>
              <a:rPr lang="zh-CN" altLang="en-US" sz="2400" b="1" smtClean="0">
                <a:ea typeface="楷体_GB2312" pitchFamily="49" charset="-122"/>
              </a:rPr>
              <a:t>：晶体管－晶体管逻辑电路  </a:t>
            </a:r>
          </a:p>
          <a:p>
            <a:pPr lvl="1">
              <a:lnSpc>
                <a:spcPct val="150000"/>
              </a:lnSpc>
              <a:buClr>
                <a:srgbClr val="CC0000"/>
              </a:buClr>
              <a:buFont typeface="Wingdings" pitchFamily="2" charset="2"/>
              <a:buChar char="ü"/>
            </a:pPr>
            <a:r>
              <a:rPr lang="zh-CN" altLang="en-US" b="1" smtClean="0">
                <a:ea typeface="楷体_GB2312" pitchFamily="49" charset="-122"/>
              </a:rPr>
              <a:t> </a:t>
            </a:r>
            <a:r>
              <a:rPr lang="en-US" altLang="zh-CN" b="1" smtClean="0">
                <a:ea typeface="楷体_GB2312" pitchFamily="49" charset="-122"/>
              </a:rPr>
              <a:t>74LS× × ×  </a:t>
            </a:r>
            <a:r>
              <a:rPr lang="zh-CN" altLang="en-US" b="1" smtClean="0">
                <a:ea typeface="楷体_GB2312" pitchFamily="49" charset="-122"/>
              </a:rPr>
              <a:t>或        </a:t>
            </a:r>
            <a:r>
              <a:rPr lang="en-US" altLang="zh-CN" b="1" smtClean="0">
                <a:ea typeface="楷体_GB2312" pitchFamily="49" charset="-122"/>
              </a:rPr>
              <a:t>74HC× × ×</a:t>
            </a:r>
          </a:p>
          <a:p>
            <a:pPr lvl="2">
              <a:lnSpc>
                <a:spcPct val="150000"/>
              </a:lnSpc>
              <a:buClr>
                <a:srgbClr val="CC3300"/>
              </a:buClr>
              <a:buFont typeface="Wingdings" pitchFamily="2" charset="2"/>
              <a:buChar char="l"/>
            </a:pPr>
            <a:r>
              <a:rPr lang="en-US" altLang="zh-CN" b="1" smtClean="0">
                <a:ea typeface="楷体_GB2312" pitchFamily="49" charset="-122"/>
              </a:rPr>
              <a:t>74</a:t>
            </a:r>
            <a:r>
              <a:rPr lang="zh-CN" altLang="en-US" b="1" smtClean="0">
                <a:ea typeface="楷体_GB2312" pitchFamily="49" charset="-122"/>
              </a:rPr>
              <a:t>：民品       </a:t>
            </a:r>
            <a:r>
              <a:rPr lang="en-US" altLang="zh-CN" b="1" smtClean="0">
                <a:ea typeface="楷体_GB2312" pitchFamily="49" charset="-122"/>
              </a:rPr>
              <a:t>54</a:t>
            </a:r>
            <a:r>
              <a:rPr lang="zh-CN" altLang="en-US" b="1" smtClean="0">
                <a:ea typeface="楷体_GB2312" pitchFamily="49" charset="-122"/>
              </a:rPr>
              <a:t>：军品 </a:t>
            </a:r>
          </a:p>
          <a:p>
            <a:pPr lvl="2">
              <a:lnSpc>
                <a:spcPct val="150000"/>
              </a:lnSpc>
              <a:buClr>
                <a:srgbClr val="CC3300"/>
              </a:buClr>
              <a:buFont typeface="Wingdings" pitchFamily="2" charset="2"/>
              <a:buChar char="l"/>
            </a:pPr>
            <a:r>
              <a:rPr lang="en-US" altLang="zh-CN" b="1" smtClean="0">
                <a:ea typeface="楷体_GB2312" pitchFamily="49" charset="-122"/>
              </a:rPr>
              <a:t>× × ×   </a:t>
            </a:r>
            <a:r>
              <a:rPr lang="zh-CN" altLang="en-US" b="1" smtClean="0">
                <a:ea typeface="楷体_GB2312" pitchFamily="49" charset="-122"/>
              </a:rPr>
              <a:t>数字序号</a:t>
            </a:r>
          </a:p>
          <a:p>
            <a:pPr lvl="2">
              <a:lnSpc>
                <a:spcPct val="150000"/>
              </a:lnSpc>
              <a:buClr>
                <a:srgbClr val="CC3300"/>
              </a:buClr>
              <a:buFont typeface="Wingdings" pitchFamily="2" charset="2"/>
              <a:buChar char="l"/>
            </a:pPr>
            <a:r>
              <a:rPr lang="en-US" altLang="zh-CN" b="1" smtClean="0">
                <a:ea typeface="楷体_GB2312" pitchFamily="49" charset="-122"/>
              </a:rPr>
              <a:t>LS</a:t>
            </a:r>
            <a:r>
              <a:rPr lang="zh-CN" altLang="en-US" b="1" smtClean="0">
                <a:ea typeface="楷体_GB2312" pitchFamily="49" charset="-122"/>
              </a:rPr>
              <a:t>：低功耗肖特基</a:t>
            </a:r>
            <a:r>
              <a:rPr lang="en-US" altLang="zh-CN" b="1" smtClean="0">
                <a:ea typeface="楷体_GB2312" pitchFamily="49" charset="-122"/>
              </a:rPr>
              <a:t>TTL</a:t>
            </a:r>
            <a:r>
              <a:rPr lang="zh-CN" altLang="en-US" b="1" smtClean="0">
                <a:ea typeface="楷体_GB2312" pitchFamily="49" charset="-122"/>
              </a:rPr>
              <a:t>，静态功耗大，扇出能力较强。</a:t>
            </a:r>
          </a:p>
          <a:p>
            <a:pPr lvl="2">
              <a:lnSpc>
                <a:spcPct val="150000"/>
              </a:lnSpc>
              <a:buClr>
                <a:srgbClr val="CC3300"/>
              </a:buClr>
              <a:buFont typeface="Wingdings" pitchFamily="2" charset="2"/>
              <a:buChar char="l"/>
            </a:pPr>
            <a:r>
              <a:rPr lang="en-US" altLang="zh-CN" b="1" smtClean="0">
                <a:ea typeface="楷体_GB2312" pitchFamily="49" charset="-122"/>
              </a:rPr>
              <a:t>HC</a:t>
            </a:r>
            <a:r>
              <a:rPr lang="zh-CN" altLang="en-US" b="1" smtClean="0">
                <a:ea typeface="楷体_GB2312" pitchFamily="49" charset="-122"/>
              </a:rPr>
              <a:t>：高速</a:t>
            </a:r>
            <a:r>
              <a:rPr lang="en-US" altLang="zh-CN" b="1" smtClean="0">
                <a:ea typeface="楷体_GB2312" pitchFamily="49" charset="-122"/>
              </a:rPr>
              <a:t>CMOS</a:t>
            </a:r>
            <a:r>
              <a:rPr lang="zh-CN" altLang="en-US" b="1" smtClean="0">
                <a:ea typeface="楷体_GB2312" pitchFamily="49" charset="-122"/>
              </a:rPr>
              <a:t>系列，静态功耗低，扇出能力较弱。</a:t>
            </a:r>
          </a:p>
          <a:p>
            <a:pPr lvl="1"/>
            <a:r>
              <a:rPr lang="zh-CN" altLang="en-US" sz="2400" b="1" smtClean="0">
                <a:ea typeface="楷体_GB2312" pitchFamily="49" charset="-122"/>
              </a:rPr>
              <a:t>教材</a:t>
            </a:r>
            <a:r>
              <a:rPr lang="en-US" altLang="zh-CN" sz="2400" b="1" smtClean="0">
                <a:ea typeface="楷体_GB2312" pitchFamily="49" charset="-122"/>
              </a:rPr>
              <a:t>《</a:t>
            </a:r>
            <a:r>
              <a:rPr lang="zh-CN" altLang="en-US" sz="2400" b="1" smtClean="0">
                <a:ea typeface="楷体_GB2312" pitchFamily="49" charset="-122"/>
              </a:rPr>
              <a:t>电工电子实验技术（上册）</a:t>
            </a:r>
            <a:r>
              <a:rPr lang="en-US" altLang="zh-CN" sz="2400" b="1" smtClean="0">
                <a:ea typeface="楷体_GB2312" pitchFamily="49" charset="-122"/>
              </a:rPr>
              <a:t>》P88~P90</a:t>
            </a:r>
            <a:r>
              <a:rPr lang="zh-CN" altLang="en-US" sz="2400" b="1" smtClean="0">
                <a:ea typeface="楷体_GB2312" pitchFamily="49" charset="-122"/>
              </a:rPr>
              <a:t>有详细介绍</a:t>
            </a:r>
          </a:p>
        </p:txBody>
      </p:sp>
      <p:sp>
        <p:nvSpPr>
          <p:cNvPr id="180227" name="AutoShape 3"/>
          <p:cNvSpPr>
            <a:spLocks noChangeArrowheads="1"/>
          </p:cNvSpPr>
          <p:nvPr/>
        </p:nvSpPr>
        <p:spPr bwMode="gray">
          <a:xfrm>
            <a:off x="1138238" y="333375"/>
            <a:ext cx="7056437" cy="792163"/>
          </a:xfrm>
          <a:prstGeom prst="roundRect">
            <a:avLst>
              <a:gd name="adj" fmla="val 50000"/>
            </a:avLst>
          </a:prstGeom>
          <a:gradFill rotWithShape="1">
            <a:gsLst>
              <a:gs pos="0">
                <a:schemeClr val="accent1">
                  <a:gamma/>
                  <a:shade val="75686"/>
                  <a:invGamma/>
                </a:schemeClr>
              </a:gs>
              <a:gs pos="50000">
                <a:schemeClr val="accent1"/>
              </a:gs>
              <a:gs pos="100000">
                <a:schemeClr val="accent1">
                  <a:gamma/>
                  <a:shade val="75686"/>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zh-CN" altLang="en-US" sz="4000" b="1" dirty="0">
                <a:latin typeface="微软雅黑" panose="020B0503020204020204" pitchFamily="34" charset="-122"/>
                <a:ea typeface="微软雅黑" panose="020B0503020204020204" pitchFamily="34" charset="-122"/>
              </a:rPr>
              <a:t>二、</a:t>
            </a:r>
            <a:r>
              <a:rPr lang="en-US" altLang="zh-CN" sz="4000" b="1" dirty="0">
                <a:latin typeface="微软雅黑" panose="020B0503020204020204" pitchFamily="34" charset="-122"/>
                <a:ea typeface="微软雅黑" panose="020B0503020204020204" pitchFamily="34" charset="-122"/>
              </a:rPr>
              <a:t>TTL</a:t>
            </a:r>
            <a:r>
              <a:rPr lang="zh-CN" altLang="en-US" sz="4000" b="1" dirty="0">
                <a:latin typeface="微软雅黑" panose="020B0503020204020204" pitchFamily="34" charset="-122"/>
                <a:ea typeface="微软雅黑" panose="020B0503020204020204" pitchFamily="34" charset="-122"/>
              </a:rPr>
              <a:t>集成电路使用常识</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157163"/>
            <a:ext cx="7343775" cy="703262"/>
          </a:xfrm>
        </p:spPr>
        <p:txBody>
          <a:bodyPr/>
          <a:lstStyle/>
          <a:p>
            <a:r>
              <a:rPr lang="zh-CN" altLang="en-US" sz="3200" b="1" smtClean="0">
                <a:ea typeface="楷体_GB2312" pitchFamily="49" charset="-122"/>
              </a:rPr>
              <a:t>（二）</a:t>
            </a:r>
            <a:r>
              <a:rPr lang="en-US" altLang="zh-CN" sz="3200" b="1" smtClean="0">
                <a:ea typeface="楷体_GB2312" pitchFamily="49" charset="-122"/>
              </a:rPr>
              <a:t>TTL</a:t>
            </a:r>
            <a:r>
              <a:rPr lang="zh-CN" altLang="en-US" sz="3200" b="1" smtClean="0">
                <a:ea typeface="楷体_GB2312" pitchFamily="49" charset="-122"/>
              </a:rPr>
              <a:t>数字集成电路使用规则 </a:t>
            </a:r>
          </a:p>
        </p:txBody>
      </p:sp>
      <p:sp>
        <p:nvSpPr>
          <p:cNvPr id="181251" name="Rectangle 3"/>
          <p:cNvSpPr>
            <a:spLocks noGrp="1" noChangeArrowheads="1"/>
          </p:cNvSpPr>
          <p:nvPr>
            <p:ph type="body" idx="4294967295"/>
          </p:nvPr>
        </p:nvSpPr>
        <p:spPr>
          <a:xfrm>
            <a:off x="107950" y="744538"/>
            <a:ext cx="9036050" cy="4105275"/>
          </a:xfrm>
        </p:spPr>
        <p:txBody>
          <a:bodyPr/>
          <a:lstStyle/>
          <a:p>
            <a:pPr marL="0" indent="0">
              <a:lnSpc>
                <a:spcPct val="150000"/>
              </a:lnSpc>
              <a:buClr>
                <a:srgbClr val="CC3300"/>
              </a:buClr>
              <a:buFont typeface="Arial" panose="020B0604020202020204" pitchFamily="34" charset="0"/>
              <a:buNone/>
              <a:defRPr/>
            </a:pPr>
            <a:r>
              <a:rPr lang="en-US" altLang="zh-CN" b="1" dirty="0">
                <a:solidFill>
                  <a:srgbClr val="00FF00"/>
                </a:solidFill>
                <a:ea typeface="楷体_GB2312" pitchFamily="49" charset="-122"/>
              </a:rPr>
              <a:t>1</a:t>
            </a:r>
            <a:r>
              <a:rPr lang="zh-CN" altLang="en-US" b="1" dirty="0">
                <a:solidFill>
                  <a:srgbClr val="00FF00"/>
                </a:solidFill>
                <a:ea typeface="楷体_GB2312" pitchFamily="49" charset="-122"/>
              </a:rPr>
              <a:t>、管脚</a:t>
            </a:r>
          </a:p>
          <a:p>
            <a:pPr>
              <a:lnSpc>
                <a:spcPct val="150000"/>
              </a:lnSpc>
              <a:buClr>
                <a:srgbClr val="CC3300"/>
              </a:buClr>
              <a:buFont typeface="Wingdings" panose="05000000000000000000" pitchFamily="2" charset="2"/>
              <a:buChar char="ü"/>
              <a:defRPr/>
            </a:pPr>
            <a:r>
              <a:rPr lang="zh-CN" altLang="en-US" sz="2400" b="1" dirty="0">
                <a:ea typeface="楷体_GB2312" pitchFamily="49" charset="-122"/>
              </a:rPr>
              <a:t>常用</a:t>
            </a:r>
            <a:r>
              <a:rPr lang="en-US" altLang="zh-CN" sz="2400" b="1" dirty="0">
                <a:ea typeface="楷体_GB2312" pitchFamily="49" charset="-122"/>
              </a:rPr>
              <a:t>TTL</a:t>
            </a:r>
            <a:r>
              <a:rPr lang="zh-CN" altLang="en-US" sz="2400" b="1" dirty="0">
                <a:ea typeface="楷体_GB2312" pitchFamily="49" charset="-122"/>
              </a:rPr>
              <a:t>数字集成电路的管脚排列可查</a:t>
            </a:r>
            <a:r>
              <a:rPr lang="en-US" altLang="zh-CN" sz="2400" b="1" dirty="0">
                <a:ea typeface="楷体_GB2312" pitchFamily="49" charset="-122"/>
              </a:rPr>
              <a:t>《</a:t>
            </a:r>
            <a:r>
              <a:rPr lang="zh-CN" altLang="en-US" sz="2400" b="1" dirty="0">
                <a:ea typeface="楷体_GB2312" pitchFamily="49" charset="-122"/>
              </a:rPr>
              <a:t>电工电子实验手册</a:t>
            </a:r>
            <a:r>
              <a:rPr lang="en-US" altLang="zh-CN" sz="2400" b="1" dirty="0">
                <a:ea typeface="楷体_GB2312" pitchFamily="49" charset="-122"/>
              </a:rPr>
              <a:t>》P84~P94</a:t>
            </a:r>
            <a:r>
              <a:rPr lang="zh-CN" altLang="en-US" sz="2400" b="1" dirty="0">
                <a:ea typeface="楷体_GB2312" pitchFamily="49" charset="-122"/>
              </a:rPr>
              <a:t>，并附有功能表。</a:t>
            </a:r>
          </a:p>
          <a:p>
            <a:pPr>
              <a:lnSpc>
                <a:spcPct val="150000"/>
              </a:lnSpc>
              <a:buClr>
                <a:srgbClr val="CC3300"/>
              </a:buClr>
              <a:buFont typeface="Wingdings" panose="05000000000000000000" pitchFamily="2" charset="2"/>
              <a:buChar char="ü"/>
              <a:defRPr/>
            </a:pPr>
            <a:r>
              <a:rPr lang="zh-CN" altLang="en-US" sz="2400" b="1" dirty="0">
                <a:ea typeface="楷体_GB2312" pitchFamily="49" charset="-122"/>
              </a:rPr>
              <a:t>使用时请注意：</a:t>
            </a:r>
          </a:p>
          <a:p>
            <a:pPr lvl="1">
              <a:lnSpc>
                <a:spcPct val="150000"/>
              </a:lnSpc>
              <a:buClr>
                <a:schemeClr val="tx1"/>
              </a:buClr>
              <a:buFontTx/>
              <a:buNone/>
              <a:defRPr/>
            </a:pPr>
            <a:r>
              <a:rPr lang="en-US" altLang="zh-CN" sz="2400" b="1" dirty="0">
                <a:ea typeface="楷体_GB2312" pitchFamily="49" charset="-122"/>
              </a:rPr>
              <a:t>A</a:t>
            </a:r>
            <a:r>
              <a:rPr lang="zh-CN" altLang="en-US" sz="2400" b="1" dirty="0">
                <a:ea typeface="楷体_GB2312" pitchFamily="49" charset="-122"/>
              </a:rPr>
              <a:t>．管脚图中半圆形符号在左侧，必须将集成电路背部（印有字符）的缺口也朝左时管脚图中的管脚编号才与集成电路实际管脚编号一致，否则，将造成两种管脚号标注不一致。</a:t>
            </a:r>
          </a:p>
        </p:txBody>
      </p:sp>
      <p:grpSp>
        <p:nvGrpSpPr>
          <p:cNvPr id="2" name="Group 4"/>
          <p:cNvGrpSpPr>
            <a:grpSpLocks/>
          </p:cNvGrpSpPr>
          <p:nvPr/>
        </p:nvGrpSpPr>
        <p:grpSpPr bwMode="auto">
          <a:xfrm>
            <a:off x="2930525" y="4849813"/>
            <a:ext cx="2879725" cy="1871662"/>
            <a:chOff x="3923" y="108"/>
            <a:chExt cx="1542" cy="997"/>
          </a:xfrm>
        </p:grpSpPr>
        <p:sp>
          <p:nvSpPr>
            <p:cNvPr id="21510" name="Rectangle 5"/>
            <p:cNvSpPr>
              <a:spLocks noChangeArrowheads="1"/>
            </p:cNvSpPr>
            <p:nvPr/>
          </p:nvSpPr>
          <p:spPr bwMode="auto">
            <a:xfrm>
              <a:off x="4014" y="391"/>
              <a:ext cx="1361" cy="408"/>
            </a:xfrm>
            <a:prstGeom prst="rect">
              <a:avLst/>
            </a:prstGeom>
            <a:noFill/>
            <a:ln w="28575">
              <a:solidFill>
                <a:srgbClr val="800000"/>
              </a:solidFill>
              <a:miter lim="800000"/>
              <a:headEnd/>
              <a:tailEnd/>
            </a:ln>
          </p:spPr>
          <p:txBody>
            <a:bodyPr wrap="none" anchor="ctr"/>
            <a:lstStyle/>
            <a:p>
              <a:pPr eaLnBrk="1" hangingPunct="1"/>
              <a:endParaRPr lang="zh-CN" altLang="en-US"/>
            </a:p>
          </p:txBody>
        </p:sp>
        <p:sp>
          <p:nvSpPr>
            <p:cNvPr id="21511" name="AutoShape 6"/>
            <p:cNvSpPr>
              <a:spLocks/>
            </p:cNvSpPr>
            <p:nvPr/>
          </p:nvSpPr>
          <p:spPr bwMode="auto">
            <a:xfrm>
              <a:off x="4014" y="527"/>
              <a:ext cx="91" cy="136"/>
            </a:xfrm>
            <a:prstGeom prst="rightBracket">
              <a:avLst>
                <a:gd name="adj" fmla="val 12454"/>
              </a:avLst>
            </a:prstGeom>
            <a:noFill/>
            <a:ln w="28575">
              <a:solidFill>
                <a:srgbClr val="800000"/>
              </a:solidFill>
              <a:round/>
              <a:headEnd/>
              <a:tailEnd/>
            </a:ln>
          </p:spPr>
          <p:txBody>
            <a:bodyPr wrap="none" anchor="ctr"/>
            <a:lstStyle/>
            <a:p>
              <a:pPr eaLnBrk="1" hangingPunct="1"/>
              <a:endParaRPr lang="zh-CN" altLang="en-US"/>
            </a:p>
          </p:txBody>
        </p:sp>
        <p:sp>
          <p:nvSpPr>
            <p:cNvPr id="21512" name="Line 7"/>
            <p:cNvSpPr>
              <a:spLocks noChangeShapeType="1"/>
            </p:cNvSpPr>
            <p:nvPr/>
          </p:nvSpPr>
          <p:spPr bwMode="auto">
            <a:xfrm flipV="1">
              <a:off x="4059" y="255"/>
              <a:ext cx="0" cy="136"/>
            </a:xfrm>
            <a:prstGeom prst="line">
              <a:avLst/>
            </a:prstGeom>
            <a:noFill/>
            <a:ln w="28575">
              <a:solidFill>
                <a:srgbClr val="800000"/>
              </a:solidFill>
              <a:round/>
              <a:headEnd/>
              <a:tailEnd/>
            </a:ln>
          </p:spPr>
          <p:txBody>
            <a:bodyPr/>
            <a:lstStyle/>
            <a:p>
              <a:endParaRPr lang="zh-CN" altLang="en-US"/>
            </a:p>
          </p:txBody>
        </p:sp>
        <p:sp>
          <p:nvSpPr>
            <p:cNvPr id="21513" name="Line 8"/>
            <p:cNvSpPr>
              <a:spLocks noChangeShapeType="1"/>
            </p:cNvSpPr>
            <p:nvPr/>
          </p:nvSpPr>
          <p:spPr bwMode="auto">
            <a:xfrm flipV="1">
              <a:off x="4241" y="255"/>
              <a:ext cx="0" cy="136"/>
            </a:xfrm>
            <a:prstGeom prst="line">
              <a:avLst/>
            </a:prstGeom>
            <a:noFill/>
            <a:ln w="28575">
              <a:solidFill>
                <a:srgbClr val="800000"/>
              </a:solidFill>
              <a:round/>
              <a:headEnd/>
              <a:tailEnd/>
            </a:ln>
          </p:spPr>
          <p:txBody>
            <a:bodyPr/>
            <a:lstStyle/>
            <a:p>
              <a:endParaRPr lang="zh-CN" altLang="en-US"/>
            </a:p>
          </p:txBody>
        </p:sp>
        <p:sp>
          <p:nvSpPr>
            <p:cNvPr id="21514" name="Line 9"/>
            <p:cNvSpPr>
              <a:spLocks noChangeShapeType="1"/>
            </p:cNvSpPr>
            <p:nvPr/>
          </p:nvSpPr>
          <p:spPr bwMode="auto">
            <a:xfrm flipV="1">
              <a:off x="4422" y="255"/>
              <a:ext cx="0" cy="136"/>
            </a:xfrm>
            <a:prstGeom prst="line">
              <a:avLst/>
            </a:prstGeom>
            <a:noFill/>
            <a:ln w="28575">
              <a:solidFill>
                <a:srgbClr val="800000"/>
              </a:solidFill>
              <a:round/>
              <a:headEnd/>
              <a:tailEnd/>
            </a:ln>
          </p:spPr>
          <p:txBody>
            <a:bodyPr/>
            <a:lstStyle/>
            <a:p>
              <a:endParaRPr lang="zh-CN" altLang="en-US"/>
            </a:p>
          </p:txBody>
        </p:sp>
        <p:sp>
          <p:nvSpPr>
            <p:cNvPr id="21515" name="Line 10"/>
            <p:cNvSpPr>
              <a:spLocks noChangeShapeType="1"/>
            </p:cNvSpPr>
            <p:nvPr/>
          </p:nvSpPr>
          <p:spPr bwMode="auto">
            <a:xfrm flipV="1">
              <a:off x="4604" y="255"/>
              <a:ext cx="0" cy="136"/>
            </a:xfrm>
            <a:prstGeom prst="line">
              <a:avLst/>
            </a:prstGeom>
            <a:noFill/>
            <a:ln w="28575">
              <a:solidFill>
                <a:srgbClr val="800000"/>
              </a:solidFill>
              <a:round/>
              <a:headEnd/>
              <a:tailEnd/>
            </a:ln>
          </p:spPr>
          <p:txBody>
            <a:bodyPr/>
            <a:lstStyle/>
            <a:p>
              <a:endParaRPr lang="zh-CN" altLang="en-US"/>
            </a:p>
          </p:txBody>
        </p:sp>
        <p:sp>
          <p:nvSpPr>
            <p:cNvPr id="21516" name="Line 11"/>
            <p:cNvSpPr>
              <a:spLocks noChangeShapeType="1"/>
            </p:cNvSpPr>
            <p:nvPr/>
          </p:nvSpPr>
          <p:spPr bwMode="auto">
            <a:xfrm flipV="1">
              <a:off x="4785" y="255"/>
              <a:ext cx="0" cy="136"/>
            </a:xfrm>
            <a:prstGeom prst="line">
              <a:avLst/>
            </a:prstGeom>
            <a:noFill/>
            <a:ln w="28575">
              <a:solidFill>
                <a:srgbClr val="800000"/>
              </a:solidFill>
              <a:round/>
              <a:headEnd/>
              <a:tailEnd/>
            </a:ln>
          </p:spPr>
          <p:txBody>
            <a:bodyPr/>
            <a:lstStyle/>
            <a:p>
              <a:endParaRPr lang="zh-CN" altLang="en-US"/>
            </a:p>
          </p:txBody>
        </p:sp>
        <p:sp>
          <p:nvSpPr>
            <p:cNvPr id="21517" name="Line 12"/>
            <p:cNvSpPr>
              <a:spLocks noChangeShapeType="1"/>
            </p:cNvSpPr>
            <p:nvPr/>
          </p:nvSpPr>
          <p:spPr bwMode="auto">
            <a:xfrm flipV="1">
              <a:off x="4967" y="255"/>
              <a:ext cx="0" cy="136"/>
            </a:xfrm>
            <a:prstGeom prst="line">
              <a:avLst/>
            </a:prstGeom>
            <a:noFill/>
            <a:ln w="28575">
              <a:solidFill>
                <a:srgbClr val="800000"/>
              </a:solidFill>
              <a:round/>
              <a:headEnd/>
              <a:tailEnd/>
            </a:ln>
          </p:spPr>
          <p:txBody>
            <a:bodyPr/>
            <a:lstStyle/>
            <a:p>
              <a:endParaRPr lang="zh-CN" altLang="en-US"/>
            </a:p>
          </p:txBody>
        </p:sp>
        <p:sp>
          <p:nvSpPr>
            <p:cNvPr id="21518" name="Line 13"/>
            <p:cNvSpPr>
              <a:spLocks noChangeShapeType="1"/>
            </p:cNvSpPr>
            <p:nvPr/>
          </p:nvSpPr>
          <p:spPr bwMode="auto">
            <a:xfrm flipV="1">
              <a:off x="5148" y="255"/>
              <a:ext cx="0" cy="136"/>
            </a:xfrm>
            <a:prstGeom prst="line">
              <a:avLst/>
            </a:prstGeom>
            <a:noFill/>
            <a:ln w="28575">
              <a:solidFill>
                <a:srgbClr val="800000"/>
              </a:solidFill>
              <a:round/>
              <a:headEnd/>
              <a:tailEnd/>
            </a:ln>
          </p:spPr>
          <p:txBody>
            <a:bodyPr/>
            <a:lstStyle/>
            <a:p>
              <a:endParaRPr lang="zh-CN" altLang="en-US"/>
            </a:p>
          </p:txBody>
        </p:sp>
        <p:sp>
          <p:nvSpPr>
            <p:cNvPr id="21519" name="Line 14"/>
            <p:cNvSpPr>
              <a:spLocks noChangeShapeType="1"/>
            </p:cNvSpPr>
            <p:nvPr/>
          </p:nvSpPr>
          <p:spPr bwMode="auto">
            <a:xfrm flipV="1">
              <a:off x="4059" y="799"/>
              <a:ext cx="0" cy="136"/>
            </a:xfrm>
            <a:prstGeom prst="line">
              <a:avLst/>
            </a:prstGeom>
            <a:noFill/>
            <a:ln w="28575">
              <a:solidFill>
                <a:srgbClr val="800000"/>
              </a:solidFill>
              <a:round/>
              <a:headEnd/>
              <a:tailEnd/>
            </a:ln>
          </p:spPr>
          <p:txBody>
            <a:bodyPr/>
            <a:lstStyle/>
            <a:p>
              <a:endParaRPr lang="zh-CN" altLang="en-US"/>
            </a:p>
          </p:txBody>
        </p:sp>
        <p:sp>
          <p:nvSpPr>
            <p:cNvPr id="21520" name="Line 15"/>
            <p:cNvSpPr>
              <a:spLocks noChangeShapeType="1"/>
            </p:cNvSpPr>
            <p:nvPr/>
          </p:nvSpPr>
          <p:spPr bwMode="auto">
            <a:xfrm flipV="1">
              <a:off x="4241" y="799"/>
              <a:ext cx="0" cy="136"/>
            </a:xfrm>
            <a:prstGeom prst="line">
              <a:avLst/>
            </a:prstGeom>
            <a:noFill/>
            <a:ln w="28575">
              <a:solidFill>
                <a:srgbClr val="800000"/>
              </a:solidFill>
              <a:round/>
              <a:headEnd/>
              <a:tailEnd/>
            </a:ln>
          </p:spPr>
          <p:txBody>
            <a:bodyPr/>
            <a:lstStyle/>
            <a:p>
              <a:endParaRPr lang="zh-CN" altLang="en-US"/>
            </a:p>
          </p:txBody>
        </p:sp>
        <p:sp>
          <p:nvSpPr>
            <p:cNvPr id="21521" name="Line 16"/>
            <p:cNvSpPr>
              <a:spLocks noChangeShapeType="1"/>
            </p:cNvSpPr>
            <p:nvPr/>
          </p:nvSpPr>
          <p:spPr bwMode="auto">
            <a:xfrm flipV="1">
              <a:off x="4422" y="799"/>
              <a:ext cx="0" cy="136"/>
            </a:xfrm>
            <a:prstGeom prst="line">
              <a:avLst/>
            </a:prstGeom>
            <a:noFill/>
            <a:ln w="28575">
              <a:solidFill>
                <a:srgbClr val="800000"/>
              </a:solidFill>
              <a:round/>
              <a:headEnd/>
              <a:tailEnd/>
            </a:ln>
          </p:spPr>
          <p:txBody>
            <a:bodyPr/>
            <a:lstStyle/>
            <a:p>
              <a:endParaRPr lang="zh-CN" altLang="en-US"/>
            </a:p>
          </p:txBody>
        </p:sp>
        <p:sp>
          <p:nvSpPr>
            <p:cNvPr id="21522" name="Line 17"/>
            <p:cNvSpPr>
              <a:spLocks noChangeShapeType="1"/>
            </p:cNvSpPr>
            <p:nvPr/>
          </p:nvSpPr>
          <p:spPr bwMode="auto">
            <a:xfrm flipV="1">
              <a:off x="4604" y="799"/>
              <a:ext cx="0" cy="136"/>
            </a:xfrm>
            <a:prstGeom prst="line">
              <a:avLst/>
            </a:prstGeom>
            <a:noFill/>
            <a:ln w="28575">
              <a:solidFill>
                <a:srgbClr val="800000"/>
              </a:solidFill>
              <a:round/>
              <a:headEnd/>
              <a:tailEnd/>
            </a:ln>
          </p:spPr>
          <p:txBody>
            <a:bodyPr/>
            <a:lstStyle/>
            <a:p>
              <a:endParaRPr lang="zh-CN" altLang="en-US"/>
            </a:p>
          </p:txBody>
        </p:sp>
        <p:sp>
          <p:nvSpPr>
            <p:cNvPr id="21523" name="Line 18"/>
            <p:cNvSpPr>
              <a:spLocks noChangeShapeType="1"/>
            </p:cNvSpPr>
            <p:nvPr/>
          </p:nvSpPr>
          <p:spPr bwMode="auto">
            <a:xfrm flipV="1">
              <a:off x="4785" y="799"/>
              <a:ext cx="0" cy="136"/>
            </a:xfrm>
            <a:prstGeom prst="line">
              <a:avLst/>
            </a:prstGeom>
            <a:noFill/>
            <a:ln w="28575">
              <a:solidFill>
                <a:srgbClr val="800000"/>
              </a:solidFill>
              <a:round/>
              <a:headEnd/>
              <a:tailEnd/>
            </a:ln>
          </p:spPr>
          <p:txBody>
            <a:bodyPr/>
            <a:lstStyle/>
            <a:p>
              <a:endParaRPr lang="zh-CN" altLang="en-US"/>
            </a:p>
          </p:txBody>
        </p:sp>
        <p:sp>
          <p:nvSpPr>
            <p:cNvPr id="21524" name="Line 19"/>
            <p:cNvSpPr>
              <a:spLocks noChangeShapeType="1"/>
            </p:cNvSpPr>
            <p:nvPr/>
          </p:nvSpPr>
          <p:spPr bwMode="auto">
            <a:xfrm flipV="1">
              <a:off x="4967" y="799"/>
              <a:ext cx="0" cy="136"/>
            </a:xfrm>
            <a:prstGeom prst="line">
              <a:avLst/>
            </a:prstGeom>
            <a:noFill/>
            <a:ln w="28575">
              <a:solidFill>
                <a:srgbClr val="800000"/>
              </a:solidFill>
              <a:round/>
              <a:headEnd/>
              <a:tailEnd/>
            </a:ln>
          </p:spPr>
          <p:txBody>
            <a:bodyPr/>
            <a:lstStyle/>
            <a:p>
              <a:endParaRPr lang="zh-CN" altLang="en-US"/>
            </a:p>
          </p:txBody>
        </p:sp>
        <p:sp>
          <p:nvSpPr>
            <p:cNvPr id="21525" name="Line 20"/>
            <p:cNvSpPr>
              <a:spLocks noChangeShapeType="1"/>
            </p:cNvSpPr>
            <p:nvPr/>
          </p:nvSpPr>
          <p:spPr bwMode="auto">
            <a:xfrm flipV="1">
              <a:off x="5148" y="799"/>
              <a:ext cx="0" cy="136"/>
            </a:xfrm>
            <a:prstGeom prst="line">
              <a:avLst/>
            </a:prstGeom>
            <a:noFill/>
            <a:ln w="28575">
              <a:solidFill>
                <a:srgbClr val="800000"/>
              </a:solidFill>
              <a:round/>
              <a:headEnd/>
              <a:tailEnd/>
            </a:ln>
          </p:spPr>
          <p:txBody>
            <a:bodyPr/>
            <a:lstStyle/>
            <a:p>
              <a:endParaRPr lang="zh-CN" altLang="en-US"/>
            </a:p>
          </p:txBody>
        </p:sp>
        <p:sp>
          <p:nvSpPr>
            <p:cNvPr id="21526" name="Line 21"/>
            <p:cNvSpPr>
              <a:spLocks noChangeShapeType="1"/>
            </p:cNvSpPr>
            <p:nvPr/>
          </p:nvSpPr>
          <p:spPr bwMode="auto">
            <a:xfrm flipV="1">
              <a:off x="5329" y="255"/>
              <a:ext cx="0" cy="136"/>
            </a:xfrm>
            <a:prstGeom prst="line">
              <a:avLst/>
            </a:prstGeom>
            <a:noFill/>
            <a:ln w="28575">
              <a:solidFill>
                <a:srgbClr val="800000"/>
              </a:solidFill>
              <a:round/>
              <a:headEnd/>
              <a:tailEnd/>
            </a:ln>
          </p:spPr>
          <p:txBody>
            <a:bodyPr/>
            <a:lstStyle/>
            <a:p>
              <a:endParaRPr lang="zh-CN" altLang="en-US"/>
            </a:p>
          </p:txBody>
        </p:sp>
        <p:sp>
          <p:nvSpPr>
            <p:cNvPr id="21527" name="Line 22"/>
            <p:cNvSpPr>
              <a:spLocks noChangeShapeType="1"/>
            </p:cNvSpPr>
            <p:nvPr/>
          </p:nvSpPr>
          <p:spPr bwMode="auto">
            <a:xfrm flipV="1">
              <a:off x="5329" y="799"/>
              <a:ext cx="0" cy="136"/>
            </a:xfrm>
            <a:prstGeom prst="line">
              <a:avLst/>
            </a:prstGeom>
            <a:noFill/>
            <a:ln w="28575">
              <a:solidFill>
                <a:srgbClr val="800000"/>
              </a:solidFill>
              <a:round/>
              <a:headEnd/>
              <a:tailEnd/>
            </a:ln>
          </p:spPr>
          <p:txBody>
            <a:bodyPr/>
            <a:lstStyle/>
            <a:p>
              <a:endParaRPr lang="zh-CN" altLang="en-US"/>
            </a:p>
          </p:txBody>
        </p:sp>
        <p:sp>
          <p:nvSpPr>
            <p:cNvPr id="21528" name="Text Box 23"/>
            <p:cNvSpPr txBox="1">
              <a:spLocks noChangeArrowheads="1"/>
            </p:cNvSpPr>
            <p:nvPr/>
          </p:nvSpPr>
          <p:spPr bwMode="auto">
            <a:xfrm>
              <a:off x="3923" y="108"/>
              <a:ext cx="1542" cy="179"/>
            </a:xfrm>
            <a:prstGeom prst="rect">
              <a:avLst/>
            </a:prstGeom>
            <a:noFill/>
            <a:ln w="9525">
              <a:noFill/>
              <a:miter lim="800000"/>
              <a:headEnd/>
              <a:tailEnd/>
            </a:ln>
          </p:spPr>
          <p:txBody>
            <a:bodyPr>
              <a:spAutoFit/>
            </a:bodyPr>
            <a:lstStyle/>
            <a:p>
              <a:pPr eaLnBrk="1" hangingPunct="1">
                <a:spcBef>
                  <a:spcPct val="50000"/>
                </a:spcBef>
              </a:pPr>
              <a:r>
                <a:rPr lang="en-US" altLang="zh-CN" sz="1600"/>
                <a:t>16  15  14  13  12  11  10  9</a:t>
              </a:r>
            </a:p>
          </p:txBody>
        </p:sp>
        <p:sp>
          <p:nvSpPr>
            <p:cNvPr id="21529" name="Text Box 24"/>
            <p:cNvSpPr txBox="1">
              <a:spLocks noChangeArrowheads="1"/>
            </p:cNvSpPr>
            <p:nvPr/>
          </p:nvSpPr>
          <p:spPr bwMode="auto">
            <a:xfrm>
              <a:off x="3969" y="925"/>
              <a:ext cx="1496" cy="180"/>
            </a:xfrm>
            <a:prstGeom prst="rect">
              <a:avLst/>
            </a:prstGeom>
            <a:noFill/>
            <a:ln w="9525">
              <a:noFill/>
              <a:miter lim="800000"/>
              <a:headEnd/>
              <a:tailEnd/>
            </a:ln>
          </p:spPr>
          <p:txBody>
            <a:bodyPr>
              <a:spAutoFit/>
            </a:bodyPr>
            <a:lstStyle/>
            <a:p>
              <a:pPr eaLnBrk="1" hangingPunct="1">
                <a:spcBef>
                  <a:spcPct val="50000"/>
                </a:spcBef>
              </a:pPr>
              <a:r>
                <a:rPr lang="en-US" altLang="zh-CN" sz="1600"/>
                <a:t>1    2    3    4    5    6   7    8 </a:t>
              </a:r>
            </a:p>
          </p:txBody>
        </p:sp>
        <p:sp>
          <p:nvSpPr>
            <p:cNvPr id="21530" name="Text Box 25"/>
            <p:cNvSpPr txBox="1">
              <a:spLocks noChangeArrowheads="1"/>
            </p:cNvSpPr>
            <p:nvPr/>
          </p:nvSpPr>
          <p:spPr bwMode="auto">
            <a:xfrm>
              <a:off x="4195" y="436"/>
              <a:ext cx="1088" cy="244"/>
            </a:xfrm>
            <a:prstGeom prst="rect">
              <a:avLst/>
            </a:prstGeom>
            <a:noFill/>
            <a:ln w="9525">
              <a:noFill/>
              <a:miter lim="800000"/>
              <a:headEnd/>
              <a:tailEnd/>
            </a:ln>
          </p:spPr>
          <p:txBody>
            <a:bodyPr>
              <a:spAutoFit/>
            </a:bodyPr>
            <a:lstStyle/>
            <a:p>
              <a:pPr eaLnBrk="1" hangingPunct="1">
                <a:spcBef>
                  <a:spcPct val="50000"/>
                </a:spcBef>
              </a:pPr>
              <a:r>
                <a:rPr lang="en-US" altLang="zh-CN"/>
                <a:t>74LS161</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body" idx="4294967295"/>
          </p:nvPr>
        </p:nvSpPr>
        <p:spPr>
          <a:xfrm>
            <a:off x="357158" y="1357298"/>
            <a:ext cx="8280400" cy="4464050"/>
          </a:xfrm>
        </p:spPr>
        <p:txBody>
          <a:bodyPr/>
          <a:lstStyle/>
          <a:p>
            <a:pPr marL="457200" lvl="1" indent="-457200">
              <a:lnSpc>
                <a:spcPct val="150000"/>
              </a:lnSpc>
              <a:buClr>
                <a:schemeClr val="tx1"/>
              </a:buClr>
              <a:buFont typeface="Wingdings" pitchFamily="2" charset="2"/>
              <a:buChar char="Ø"/>
            </a:pPr>
            <a:r>
              <a:rPr lang="zh-CN" altLang="en-US" b="1" dirty="0" smtClean="0">
                <a:ea typeface="楷体_GB2312" pitchFamily="49" charset="-122"/>
              </a:rPr>
              <a:t>通常集成电路背部（印有字符）的缺口朝左时，</a:t>
            </a:r>
            <a:r>
              <a:rPr lang="zh-CN" altLang="en-US" b="1" dirty="0" smtClean="0">
                <a:solidFill>
                  <a:srgbClr val="00FF00"/>
                </a:solidFill>
                <a:ea typeface="楷体_GB2312" pitchFamily="49" charset="-122"/>
              </a:rPr>
              <a:t>左下脚为</a:t>
            </a:r>
            <a:r>
              <a:rPr lang="en-US" altLang="zh-CN" b="1" dirty="0" smtClean="0">
                <a:solidFill>
                  <a:srgbClr val="00FF00"/>
                </a:solidFill>
                <a:ea typeface="楷体_GB2312" pitchFamily="49" charset="-122"/>
              </a:rPr>
              <a:t>1</a:t>
            </a:r>
            <a:r>
              <a:rPr lang="zh-CN" altLang="en-US" b="1" dirty="0" smtClean="0">
                <a:solidFill>
                  <a:srgbClr val="00FF00"/>
                </a:solidFill>
                <a:ea typeface="楷体_GB2312" pitchFamily="49" charset="-122"/>
              </a:rPr>
              <a:t>脚、左上脚为最大脚号</a:t>
            </a:r>
            <a:r>
              <a:rPr lang="zh-CN" altLang="en-US" b="1" dirty="0" smtClean="0">
                <a:ea typeface="楷体_GB2312" pitchFamily="49" charset="-122"/>
              </a:rPr>
              <a:t>（也是接电源的</a:t>
            </a:r>
            <a:r>
              <a:rPr lang="en-US" altLang="zh-CN" b="1" dirty="0" err="1" smtClean="0">
                <a:ea typeface="楷体_GB2312" pitchFamily="49" charset="-122"/>
              </a:rPr>
              <a:t>Vcc</a:t>
            </a:r>
            <a:r>
              <a:rPr lang="zh-CN" altLang="en-US" b="1" dirty="0" smtClean="0">
                <a:ea typeface="楷体_GB2312" pitchFamily="49" charset="-122"/>
              </a:rPr>
              <a:t>脚）、右下脚为接电源</a:t>
            </a:r>
            <a:r>
              <a:rPr lang="en-US" altLang="zh-CN" b="1" dirty="0" smtClean="0">
                <a:ea typeface="楷体_GB2312" pitchFamily="49" charset="-122"/>
              </a:rPr>
              <a:t>GND</a:t>
            </a:r>
            <a:r>
              <a:rPr lang="zh-CN" altLang="en-US" b="1" dirty="0" smtClean="0">
                <a:ea typeface="楷体_GB2312" pitchFamily="49" charset="-122"/>
              </a:rPr>
              <a:t>脚。</a:t>
            </a:r>
            <a:endParaRPr lang="en-US" altLang="zh-CN" b="1" dirty="0" smtClean="0">
              <a:ea typeface="楷体_GB2312" pitchFamily="49" charset="-122"/>
            </a:endParaRPr>
          </a:p>
          <a:p>
            <a:pPr marL="457200" lvl="1" indent="-457200">
              <a:lnSpc>
                <a:spcPct val="150000"/>
              </a:lnSpc>
              <a:buClr>
                <a:schemeClr val="tx1"/>
              </a:buClr>
              <a:buFont typeface="Wingdings" pitchFamily="2" charset="2"/>
              <a:buChar char="Ø"/>
            </a:pPr>
            <a:r>
              <a:rPr lang="zh-CN" altLang="en-US" b="1" dirty="0" smtClean="0">
                <a:ea typeface="楷体_GB2312" pitchFamily="49" charset="-122"/>
              </a:rPr>
              <a:t>在大多数电路</a:t>
            </a:r>
            <a:r>
              <a:rPr lang="zh-CN" altLang="en-US" b="1" dirty="0" smtClean="0">
                <a:solidFill>
                  <a:srgbClr val="00FF00"/>
                </a:solidFill>
                <a:ea typeface="楷体_GB2312" pitchFamily="49" charset="-122"/>
              </a:rPr>
              <a:t>原理图中不画出</a:t>
            </a:r>
            <a:r>
              <a:rPr lang="en-US" altLang="zh-CN" b="1" dirty="0" err="1" smtClean="0">
                <a:solidFill>
                  <a:srgbClr val="00FF00"/>
                </a:solidFill>
                <a:ea typeface="楷体_GB2312" pitchFamily="49" charset="-122"/>
              </a:rPr>
              <a:t>Vcc</a:t>
            </a:r>
            <a:r>
              <a:rPr lang="zh-CN" altLang="en-US" b="1" dirty="0" smtClean="0">
                <a:solidFill>
                  <a:srgbClr val="00FF00"/>
                </a:solidFill>
                <a:ea typeface="楷体_GB2312" pitchFamily="49" charset="-122"/>
              </a:rPr>
              <a:t>脚和</a:t>
            </a:r>
            <a:r>
              <a:rPr lang="en-US" altLang="zh-CN" b="1" dirty="0" smtClean="0">
                <a:solidFill>
                  <a:srgbClr val="00FF00"/>
                </a:solidFill>
                <a:ea typeface="楷体_GB2312" pitchFamily="49" charset="-122"/>
              </a:rPr>
              <a:t>GND</a:t>
            </a:r>
            <a:r>
              <a:rPr lang="zh-CN" altLang="en-US" b="1" dirty="0" smtClean="0">
                <a:solidFill>
                  <a:srgbClr val="00FF00"/>
                </a:solidFill>
                <a:ea typeface="楷体_GB2312" pitchFamily="49" charset="-122"/>
              </a:rPr>
              <a:t>脚</a:t>
            </a:r>
            <a:r>
              <a:rPr lang="zh-CN" altLang="en-US" b="1" dirty="0" smtClean="0">
                <a:ea typeface="楷体_GB2312" pitchFamily="49" charset="-122"/>
              </a:rPr>
              <a:t>，实际使用时，必须在左上脚与右下脚间接入</a:t>
            </a:r>
            <a:r>
              <a:rPr lang="en-US" altLang="zh-CN" b="1" dirty="0" smtClean="0">
                <a:ea typeface="楷体_GB2312" pitchFamily="49" charset="-122"/>
              </a:rPr>
              <a:t>5V</a:t>
            </a:r>
            <a:r>
              <a:rPr lang="zh-CN" altLang="en-US" b="1" dirty="0" smtClean="0">
                <a:ea typeface="楷体_GB2312" pitchFamily="49" charset="-122"/>
              </a:rPr>
              <a:t>直流电源，且不可接错极性。</a:t>
            </a:r>
          </a:p>
        </p:txBody>
      </p:sp>
      <p:sp>
        <p:nvSpPr>
          <p:cNvPr id="182275" name="Rectangle 3"/>
          <p:cNvSpPr>
            <a:spLocks noChangeArrowheads="1"/>
          </p:cNvSpPr>
          <p:nvPr/>
        </p:nvSpPr>
        <p:spPr bwMode="auto">
          <a:xfrm>
            <a:off x="1619250" y="334963"/>
            <a:ext cx="6111875" cy="646112"/>
          </a:xfrm>
          <a:prstGeom prst="rect">
            <a:avLst/>
          </a:prstGeom>
          <a:noFill/>
          <a:ln>
            <a:noFill/>
          </a:ln>
          <a:effectLst/>
        </p:spPr>
        <p:txBody>
          <a:bodyPr>
            <a:spAutoFit/>
          </a:bodyPr>
          <a:lstStyle/>
          <a:p>
            <a:pPr algn="ctr" eaLnBrk="1" hangingPunct="1">
              <a:defRPr/>
            </a:pPr>
            <a:r>
              <a:rPr lang="en-US" altLang="zh-CN" sz="3600" b="1" dirty="0">
                <a:solidFill>
                  <a:srgbClr val="FFFF00"/>
                </a:solidFill>
                <a:latin typeface="Arial" panose="020B0604020202020204" pitchFamily="34" charset="0"/>
                <a:ea typeface="宋体" pitchFamily="2" charset="-122"/>
              </a:rPr>
              <a:t>TTL</a:t>
            </a:r>
            <a:r>
              <a:rPr lang="zh-CN" altLang="en-US" sz="3600" b="1" dirty="0">
                <a:solidFill>
                  <a:srgbClr val="FFFF00"/>
                </a:solidFill>
                <a:latin typeface="Arial" panose="020B0604020202020204" pitchFamily="34" charset="0"/>
                <a:ea typeface="宋体" pitchFamily="2" charset="-122"/>
              </a:rPr>
              <a:t>数字集成电路使用规则</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285720" y="214290"/>
            <a:ext cx="3313113" cy="720725"/>
          </a:xfrm>
          <a:noFill/>
        </p:spPr>
        <p:txBody>
          <a:bodyPr/>
          <a:lstStyle/>
          <a:p>
            <a:pPr algn="l">
              <a:lnSpc>
                <a:spcPct val="150000"/>
              </a:lnSpc>
              <a:spcBef>
                <a:spcPts val="0"/>
              </a:spcBef>
              <a:buClr>
                <a:srgbClr val="CC3300"/>
              </a:buClr>
              <a:defRPr/>
            </a:pPr>
            <a:r>
              <a:rPr lang="en-US" altLang="zh-CN" sz="3200" b="1" dirty="0">
                <a:solidFill>
                  <a:srgbClr val="FFFF00"/>
                </a:solidFill>
                <a:latin typeface="+mn-lt"/>
                <a:ea typeface="楷体_GB2312" pitchFamily="49" charset="-122"/>
                <a:cs typeface="+mn-cs"/>
              </a:rPr>
              <a:t>2</a:t>
            </a:r>
            <a:r>
              <a:rPr lang="zh-CN" altLang="en-US" sz="3200" b="1" dirty="0">
                <a:solidFill>
                  <a:srgbClr val="FFFF00"/>
                </a:solidFill>
                <a:latin typeface="+mn-lt"/>
                <a:ea typeface="楷体_GB2312" pitchFamily="49" charset="-122"/>
                <a:cs typeface="+mn-cs"/>
              </a:rPr>
              <a:t>、 </a:t>
            </a:r>
            <a:r>
              <a:rPr lang="en-US" altLang="zh-CN" sz="3200" b="1" dirty="0">
                <a:solidFill>
                  <a:srgbClr val="FFFF00"/>
                </a:solidFill>
                <a:latin typeface="+mn-lt"/>
                <a:ea typeface="楷体_GB2312" pitchFamily="49" charset="-122"/>
                <a:cs typeface="+mn-cs"/>
              </a:rPr>
              <a:t>TTL</a:t>
            </a:r>
            <a:r>
              <a:rPr lang="zh-CN" altLang="en-US" sz="3200" b="1" dirty="0">
                <a:solidFill>
                  <a:srgbClr val="FFFF00"/>
                </a:solidFill>
                <a:latin typeface="+mn-lt"/>
                <a:ea typeface="楷体_GB2312" pitchFamily="49" charset="-122"/>
                <a:cs typeface="+mn-cs"/>
              </a:rPr>
              <a:t>工作电源</a:t>
            </a:r>
          </a:p>
        </p:txBody>
      </p:sp>
      <p:sp>
        <p:nvSpPr>
          <p:cNvPr id="23556" name="Rectangle 3"/>
          <p:cNvSpPr>
            <a:spLocks noGrp="1" noChangeArrowheads="1"/>
          </p:cNvSpPr>
          <p:nvPr>
            <p:ph type="body" idx="4294967295"/>
          </p:nvPr>
        </p:nvSpPr>
        <p:spPr>
          <a:xfrm>
            <a:off x="0" y="1268413"/>
            <a:ext cx="8640763" cy="4632325"/>
          </a:xfrm>
        </p:spPr>
        <p:txBody>
          <a:bodyPr/>
          <a:lstStyle/>
          <a:p>
            <a:pPr>
              <a:lnSpc>
                <a:spcPct val="150000"/>
              </a:lnSpc>
              <a:buClr>
                <a:srgbClr val="CC3300"/>
              </a:buClr>
              <a:buFont typeface="Wingdings" pitchFamily="2" charset="2"/>
              <a:buChar char="Ø"/>
            </a:pPr>
            <a:r>
              <a:rPr lang="en-US" altLang="zh-CN" sz="2400" b="1" dirty="0" smtClean="0">
                <a:ea typeface="楷体_GB2312" pitchFamily="49" charset="-122"/>
              </a:rPr>
              <a:t>TTL</a:t>
            </a:r>
            <a:r>
              <a:rPr lang="zh-CN" altLang="en-US" sz="2400" b="1" dirty="0" smtClean="0">
                <a:ea typeface="楷体_GB2312" pitchFamily="49" charset="-122"/>
              </a:rPr>
              <a:t>器件对电源电压要求很严，电源电压</a:t>
            </a:r>
            <a:r>
              <a:rPr lang="en-US" altLang="zh-CN" sz="2400" b="1" dirty="0" smtClean="0">
                <a:ea typeface="楷体_GB2312" pitchFamily="49" charset="-122"/>
              </a:rPr>
              <a:t>(</a:t>
            </a:r>
            <a:r>
              <a:rPr lang="en-US" altLang="zh-CN" sz="2400" b="1" dirty="0" err="1" smtClean="0">
                <a:ea typeface="楷体_GB2312" pitchFamily="49" charset="-122"/>
              </a:rPr>
              <a:t>Vcc</a:t>
            </a:r>
            <a:r>
              <a:rPr lang="zh-CN" altLang="en-US" sz="2400" b="1" dirty="0" smtClean="0">
                <a:ea typeface="楷体_GB2312" pitchFamily="49" charset="-122"/>
              </a:rPr>
              <a:t>与</a:t>
            </a:r>
            <a:r>
              <a:rPr lang="en-US" altLang="zh-CN" sz="2400" b="1" dirty="0" smtClean="0">
                <a:ea typeface="楷体_GB2312" pitchFamily="49" charset="-122"/>
              </a:rPr>
              <a:t>GND</a:t>
            </a:r>
            <a:r>
              <a:rPr lang="zh-CN" altLang="en-US" sz="2400" b="1" dirty="0" smtClean="0">
                <a:ea typeface="楷体_GB2312" pitchFamily="49" charset="-122"/>
              </a:rPr>
              <a:t>之间</a:t>
            </a:r>
            <a:r>
              <a:rPr lang="en-US" altLang="zh-CN" sz="2400" b="1" dirty="0" smtClean="0">
                <a:ea typeface="楷体_GB2312" pitchFamily="49" charset="-122"/>
              </a:rPr>
              <a:t>)</a:t>
            </a:r>
            <a:r>
              <a:rPr lang="zh-CN" altLang="en-US" sz="2400" b="1" dirty="0" smtClean="0">
                <a:ea typeface="楷体_GB2312" pitchFamily="49" charset="-122"/>
              </a:rPr>
              <a:t>为</a:t>
            </a:r>
            <a:r>
              <a:rPr lang="en-US" altLang="zh-CN" sz="2400" b="1" u="sng" dirty="0" smtClean="0">
                <a:solidFill>
                  <a:srgbClr val="00FF00"/>
                </a:solidFill>
                <a:ea typeface="楷体_GB2312" pitchFamily="49" charset="-122"/>
              </a:rPr>
              <a:t>+5±0.5 </a:t>
            </a:r>
            <a:r>
              <a:rPr lang="en-US" altLang="zh-CN" sz="2400" b="1" dirty="0" smtClean="0">
                <a:ea typeface="楷体_GB2312" pitchFamily="49" charset="-122"/>
              </a:rPr>
              <a:t>V</a:t>
            </a:r>
            <a:r>
              <a:rPr lang="zh-CN" altLang="en-US" sz="2400" b="1" dirty="0" smtClean="0">
                <a:ea typeface="楷体_GB2312" pitchFamily="49" charset="-122"/>
              </a:rPr>
              <a:t>，超过这个范围将损坏器件或功能不正常。</a:t>
            </a:r>
            <a:r>
              <a:rPr lang="en-US" altLang="zh-CN" sz="2400" b="1" dirty="0" smtClean="0">
                <a:ea typeface="楷体_GB2312" pitchFamily="49" charset="-122"/>
              </a:rPr>
              <a:t>TTL</a:t>
            </a:r>
            <a:r>
              <a:rPr lang="zh-CN" altLang="en-US" sz="2400" b="1" dirty="0" smtClean="0">
                <a:ea typeface="楷体_GB2312" pitchFamily="49" charset="-122"/>
              </a:rPr>
              <a:t>电路的静态电流相当可观，应使用稳定的、内阻小的稳压电源，并要求有良好的接地。</a:t>
            </a:r>
          </a:p>
          <a:p>
            <a:pPr>
              <a:lnSpc>
                <a:spcPct val="150000"/>
              </a:lnSpc>
              <a:buClr>
                <a:srgbClr val="CC3300"/>
              </a:buClr>
              <a:buFont typeface="Wingdings" pitchFamily="2" charset="2"/>
              <a:buChar char="Ø"/>
            </a:pPr>
            <a:r>
              <a:rPr lang="en-US" altLang="zh-CN" sz="2400" b="1" dirty="0" smtClean="0">
                <a:ea typeface="楷体_GB2312" pitchFamily="49" charset="-122"/>
              </a:rPr>
              <a:t>TTL</a:t>
            </a:r>
            <a:r>
              <a:rPr lang="zh-CN" altLang="en-US" sz="2400" b="1" dirty="0" smtClean="0">
                <a:ea typeface="楷体_GB2312" pitchFamily="49" charset="-122"/>
              </a:rPr>
              <a:t>器件的浪涌电流流进电源，其电源内阻会产生电压尖峰，这在电路系统中可以产生较大的干扰。因此有必要</a:t>
            </a:r>
            <a:r>
              <a:rPr lang="zh-CN" altLang="en-US" sz="2400" b="1" dirty="0" smtClean="0">
                <a:solidFill>
                  <a:srgbClr val="00FF00"/>
                </a:solidFill>
                <a:ea typeface="楷体_GB2312" pitchFamily="49" charset="-122"/>
              </a:rPr>
              <a:t>在电源接入端接几十</a:t>
            </a:r>
            <a:r>
              <a:rPr lang="en-US" altLang="zh-CN" sz="2400" b="1" i="1" dirty="0" err="1" smtClean="0">
                <a:solidFill>
                  <a:srgbClr val="00FF00"/>
                </a:solidFill>
                <a:ea typeface="楷体_GB2312" pitchFamily="49" charset="-122"/>
              </a:rPr>
              <a:t>μ</a:t>
            </a:r>
            <a:r>
              <a:rPr lang="en-US" altLang="zh-CN" sz="2400" b="1" dirty="0" err="1" smtClean="0">
                <a:solidFill>
                  <a:srgbClr val="00FF00"/>
                </a:solidFill>
                <a:ea typeface="楷体_GB2312" pitchFamily="49" charset="-122"/>
              </a:rPr>
              <a:t>F</a:t>
            </a:r>
            <a:r>
              <a:rPr lang="zh-CN" altLang="en-US" sz="2400" b="1" dirty="0" smtClean="0">
                <a:solidFill>
                  <a:srgbClr val="00FF00"/>
                </a:solidFill>
                <a:ea typeface="楷体_GB2312" pitchFamily="49" charset="-122"/>
              </a:rPr>
              <a:t>的电容作低频滤波，每隔</a:t>
            </a:r>
            <a:r>
              <a:rPr lang="en-US" altLang="zh-CN" sz="2400" b="1" dirty="0" smtClean="0">
                <a:solidFill>
                  <a:srgbClr val="00FF00"/>
                </a:solidFill>
                <a:ea typeface="楷体_GB2312" pitchFamily="49" charset="-122"/>
              </a:rPr>
              <a:t>5</a:t>
            </a:r>
            <a:r>
              <a:rPr lang="zh-CN" altLang="en-US" sz="2400" b="1" dirty="0" smtClean="0">
                <a:solidFill>
                  <a:srgbClr val="00FF00"/>
                </a:solidFill>
                <a:ea typeface="楷体_GB2312" pitchFamily="49" charset="-122"/>
              </a:rPr>
              <a:t>～</a:t>
            </a:r>
            <a:r>
              <a:rPr lang="en-US" altLang="zh-CN" sz="2400" b="1" dirty="0" smtClean="0">
                <a:solidFill>
                  <a:srgbClr val="00FF00"/>
                </a:solidFill>
                <a:ea typeface="楷体_GB2312" pitchFamily="49" charset="-122"/>
              </a:rPr>
              <a:t>10</a:t>
            </a:r>
            <a:r>
              <a:rPr lang="zh-CN" altLang="en-US" sz="2400" b="1" dirty="0" smtClean="0">
                <a:solidFill>
                  <a:srgbClr val="00FF00"/>
                </a:solidFill>
                <a:ea typeface="楷体_GB2312" pitchFamily="49" charset="-122"/>
              </a:rPr>
              <a:t>个集成电路在电源和地之间加一个</a:t>
            </a:r>
            <a:r>
              <a:rPr lang="en-US" altLang="zh-CN" sz="2400" b="1" dirty="0" smtClean="0">
                <a:solidFill>
                  <a:srgbClr val="00FF00"/>
                </a:solidFill>
                <a:ea typeface="楷体_GB2312" pitchFamily="49" charset="-122"/>
              </a:rPr>
              <a:t>0.01</a:t>
            </a:r>
            <a:r>
              <a:rPr lang="en-US" altLang="zh-CN" sz="2400" b="1" i="1" dirty="0" smtClean="0">
                <a:solidFill>
                  <a:srgbClr val="00FF00"/>
                </a:solidFill>
                <a:ea typeface="楷体_GB2312" pitchFamily="49" charset="-122"/>
              </a:rPr>
              <a:t>μ</a:t>
            </a:r>
            <a:r>
              <a:rPr lang="en-US" altLang="zh-CN" sz="2400" b="1" dirty="0" smtClean="0">
                <a:solidFill>
                  <a:srgbClr val="00FF00"/>
                </a:solidFill>
                <a:ea typeface="楷体_GB2312" pitchFamily="49" charset="-122"/>
              </a:rPr>
              <a:t>F</a:t>
            </a:r>
            <a:r>
              <a:rPr lang="zh-CN" altLang="en-US" sz="2400" b="1" dirty="0" smtClean="0">
                <a:solidFill>
                  <a:srgbClr val="00FF00"/>
                </a:solidFill>
                <a:ea typeface="楷体_GB2312" pitchFamily="49" charset="-122"/>
              </a:rPr>
              <a:t>～</a:t>
            </a:r>
            <a:r>
              <a:rPr lang="en-US" altLang="zh-CN" sz="2400" b="1" dirty="0" smtClean="0">
                <a:solidFill>
                  <a:srgbClr val="00FF00"/>
                </a:solidFill>
                <a:ea typeface="楷体_GB2312" pitchFamily="49" charset="-122"/>
              </a:rPr>
              <a:t>0.1</a:t>
            </a:r>
            <a:r>
              <a:rPr lang="en-US" altLang="zh-CN" sz="2400" b="1" i="1" dirty="0" smtClean="0">
                <a:solidFill>
                  <a:srgbClr val="00FF00"/>
                </a:solidFill>
                <a:ea typeface="楷体_GB2312" pitchFamily="49" charset="-122"/>
              </a:rPr>
              <a:t>μ</a:t>
            </a:r>
            <a:r>
              <a:rPr lang="en-US" altLang="zh-CN" sz="2400" b="1" dirty="0" smtClean="0">
                <a:solidFill>
                  <a:srgbClr val="00FF00"/>
                </a:solidFill>
                <a:ea typeface="楷体_GB2312" pitchFamily="49" charset="-122"/>
              </a:rPr>
              <a:t>F</a:t>
            </a:r>
            <a:r>
              <a:rPr lang="zh-CN" altLang="en-US" sz="2400" b="1" dirty="0" smtClean="0">
                <a:solidFill>
                  <a:srgbClr val="00FF00"/>
                </a:solidFill>
                <a:ea typeface="楷体_GB2312" pitchFamily="49" charset="-122"/>
              </a:rPr>
              <a:t>的电容作高频滤波。</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549275"/>
            <a:ext cx="5400675" cy="719138"/>
          </a:xfrm>
          <a:noFill/>
          <a:ln>
            <a:noFill/>
          </a:ln>
        </p:spPr>
        <p:txBody>
          <a:bodyPr vert="horz" wrap="square" lIns="91440" tIns="45720" rIns="91440" bIns="45720" numCol="1" anchor="ctr" anchorCtr="0" compatLnSpc="1">
            <a:prstTxWarp prst="textNoShape">
              <a:avLst/>
            </a:prstTxWarp>
          </a:bodyPr>
          <a:lstStyle/>
          <a:p>
            <a:pPr algn="l">
              <a:lnSpc>
                <a:spcPct val="150000"/>
              </a:lnSpc>
              <a:spcBef>
                <a:spcPts val="0"/>
              </a:spcBef>
              <a:buClr>
                <a:srgbClr val="CC3300"/>
              </a:buClr>
              <a:defRPr/>
            </a:pPr>
            <a:r>
              <a:rPr lang="en-US" altLang="zh-CN" sz="3200" b="1" dirty="0">
                <a:solidFill>
                  <a:srgbClr val="FFFF00"/>
                </a:solidFill>
                <a:latin typeface="+mn-lt"/>
                <a:ea typeface="楷体_GB2312" pitchFamily="49" charset="-122"/>
                <a:cs typeface="+mn-cs"/>
              </a:rPr>
              <a:t>3</a:t>
            </a:r>
            <a:r>
              <a:rPr lang="zh-CN" altLang="en-US" sz="3200" b="1" dirty="0">
                <a:solidFill>
                  <a:srgbClr val="FFFF00"/>
                </a:solidFill>
                <a:latin typeface="+mn-lt"/>
                <a:ea typeface="楷体_GB2312" pitchFamily="49" charset="-122"/>
                <a:cs typeface="+mn-cs"/>
              </a:rPr>
              <a:t>、管脚连接中须注意的问题</a:t>
            </a:r>
          </a:p>
        </p:txBody>
      </p:sp>
      <p:sp>
        <p:nvSpPr>
          <p:cNvPr id="24580" name="Rectangle 3"/>
          <p:cNvSpPr>
            <a:spLocks noGrp="1" noChangeArrowheads="1"/>
          </p:cNvSpPr>
          <p:nvPr>
            <p:ph type="body" idx="4294967295"/>
          </p:nvPr>
        </p:nvSpPr>
        <p:spPr>
          <a:xfrm>
            <a:off x="285720" y="1357298"/>
            <a:ext cx="8532812" cy="4752975"/>
          </a:xfrm>
        </p:spPr>
        <p:txBody>
          <a:bodyPr/>
          <a:lstStyle/>
          <a:p>
            <a:pPr marL="609600" indent="-609600">
              <a:lnSpc>
                <a:spcPct val="150000"/>
              </a:lnSpc>
              <a:buClr>
                <a:srgbClr val="CC3300"/>
              </a:buClr>
              <a:buFont typeface="Wingdings" pitchFamily="2" charset="2"/>
              <a:buChar char="Ø"/>
            </a:pPr>
            <a:r>
              <a:rPr lang="zh-CN" altLang="en-US" sz="2400" b="1" dirty="0" smtClean="0">
                <a:solidFill>
                  <a:srgbClr val="00FF00"/>
                </a:solidFill>
                <a:ea typeface="楷体_GB2312" pitchFamily="49" charset="-122"/>
              </a:rPr>
              <a:t>输出脚</a:t>
            </a:r>
          </a:p>
          <a:p>
            <a:pPr marL="990600" lvl="1" indent="-533400">
              <a:lnSpc>
                <a:spcPct val="150000"/>
              </a:lnSpc>
              <a:buClr>
                <a:srgbClr val="CC3300"/>
              </a:buClr>
              <a:buFont typeface="Wingdings" pitchFamily="2" charset="2"/>
              <a:buChar char="ü"/>
            </a:pPr>
            <a:r>
              <a:rPr lang="zh-CN" altLang="en-US" sz="2000" b="1" dirty="0" smtClean="0">
                <a:ea typeface="楷体_GB2312" pitchFamily="49" charset="-122"/>
              </a:rPr>
              <a:t>输出端决</a:t>
            </a:r>
            <a:r>
              <a:rPr lang="zh-CN" altLang="en-US" sz="2000" b="1" dirty="0" smtClean="0">
                <a:solidFill>
                  <a:srgbClr val="FF0000"/>
                </a:solidFill>
                <a:ea typeface="楷体_GB2312" pitchFamily="49" charset="-122"/>
              </a:rPr>
              <a:t>不允许直接接</a:t>
            </a:r>
            <a:r>
              <a:rPr lang="en-US" altLang="zh-CN" sz="2000" b="1" dirty="0" smtClean="0">
                <a:solidFill>
                  <a:srgbClr val="FF0000"/>
                </a:solidFill>
                <a:ea typeface="楷体_GB2312" pitchFamily="49" charset="-122"/>
              </a:rPr>
              <a:t>+5V</a:t>
            </a:r>
            <a:r>
              <a:rPr lang="zh-CN" altLang="en-US" sz="2000" b="1" dirty="0" smtClean="0">
                <a:solidFill>
                  <a:srgbClr val="FF0000"/>
                </a:solidFill>
                <a:ea typeface="楷体_GB2312" pitchFamily="49" charset="-122"/>
              </a:rPr>
              <a:t>电源或接地</a:t>
            </a:r>
            <a:r>
              <a:rPr lang="zh-CN" altLang="en-US" sz="2000" b="1" dirty="0" smtClean="0">
                <a:ea typeface="楷体_GB2312" pitchFamily="49" charset="-122"/>
              </a:rPr>
              <a:t>。除集电极开路输出和三态输出电路外，输出端</a:t>
            </a:r>
            <a:r>
              <a:rPr lang="zh-CN" altLang="en-US" sz="2000" b="1" dirty="0" smtClean="0">
                <a:solidFill>
                  <a:srgbClr val="FF0000"/>
                </a:solidFill>
                <a:ea typeface="楷体_GB2312" pitchFamily="49" charset="-122"/>
              </a:rPr>
              <a:t>不允许并联使用</a:t>
            </a:r>
            <a:r>
              <a:rPr lang="zh-CN" altLang="en-US" sz="2000" b="1" dirty="0" smtClean="0">
                <a:ea typeface="楷体_GB2312" pitchFamily="49" charset="-122"/>
              </a:rPr>
              <a:t>，否则引起逻辑混乱，甚至损坏器件。</a:t>
            </a:r>
          </a:p>
          <a:p>
            <a:pPr marL="990600" lvl="1" indent="-533400">
              <a:lnSpc>
                <a:spcPct val="150000"/>
              </a:lnSpc>
              <a:buClr>
                <a:srgbClr val="CC3300"/>
              </a:buClr>
              <a:buFont typeface="Wingdings" pitchFamily="2" charset="2"/>
              <a:buChar char="ü"/>
            </a:pPr>
            <a:r>
              <a:rPr lang="zh-CN" altLang="en-US" sz="2000" b="1" dirty="0" smtClean="0">
                <a:ea typeface="楷体_GB2312" pitchFamily="49" charset="-122"/>
              </a:rPr>
              <a:t>输出高电平</a:t>
            </a:r>
            <a:r>
              <a:rPr lang="en-US" altLang="zh-CN" sz="2000" b="1" i="1" dirty="0" smtClean="0">
                <a:ea typeface="楷体_GB2312" pitchFamily="49" charset="-122"/>
              </a:rPr>
              <a:t>V</a:t>
            </a:r>
            <a:r>
              <a:rPr lang="en-US" altLang="zh-CN" sz="2000" b="1" baseline="-10000" dirty="0" smtClean="0">
                <a:ea typeface="楷体_GB2312" pitchFamily="49" charset="-122"/>
              </a:rPr>
              <a:t>OH</a:t>
            </a:r>
            <a:r>
              <a:rPr lang="en-US" altLang="zh-CN" sz="2000" b="1" dirty="0" smtClean="0">
                <a:ea typeface="楷体_GB2312" pitchFamily="49" charset="-122"/>
              </a:rPr>
              <a:t>&gt;2.5V</a:t>
            </a:r>
            <a:r>
              <a:rPr lang="zh-CN" altLang="en-US" sz="2000" b="1" dirty="0" smtClean="0">
                <a:ea typeface="楷体_GB2312" pitchFamily="49" charset="-122"/>
              </a:rPr>
              <a:t>，输出低电平</a:t>
            </a:r>
            <a:r>
              <a:rPr lang="en-US" altLang="zh-CN" sz="2000" b="1" i="1" dirty="0" smtClean="0">
                <a:ea typeface="楷体_GB2312" pitchFamily="49" charset="-122"/>
              </a:rPr>
              <a:t>V</a:t>
            </a:r>
            <a:r>
              <a:rPr lang="en-US" altLang="zh-CN" sz="2000" b="1" baseline="-10000" dirty="0" smtClean="0">
                <a:ea typeface="楷体_GB2312" pitchFamily="49" charset="-122"/>
              </a:rPr>
              <a:t>OL</a:t>
            </a:r>
            <a:r>
              <a:rPr lang="en-US" altLang="zh-CN" sz="2000" b="1" dirty="0" smtClean="0">
                <a:ea typeface="楷体_GB2312" pitchFamily="49" charset="-122"/>
              </a:rPr>
              <a:t>&lt;0.4V</a:t>
            </a:r>
          </a:p>
          <a:p>
            <a:pPr marL="609600" indent="-609600">
              <a:lnSpc>
                <a:spcPct val="150000"/>
              </a:lnSpc>
              <a:buClr>
                <a:srgbClr val="CC3300"/>
              </a:buClr>
              <a:buFont typeface="Wingdings" pitchFamily="2" charset="2"/>
              <a:buChar char="Ø"/>
            </a:pPr>
            <a:r>
              <a:rPr lang="zh-CN" altLang="en-US" sz="2400" b="1" dirty="0" smtClean="0">
                <a:solidFill>
                  <a:srgbClr val="00FF00"/>
                </a:solidFill>
                <a:ea typeface="楷体_GB2312" pitchFamily="49" charset="-122"/>
              </a:rPr>
              <a:t>输入脚</a:t>
            </a:r>
          </a:p>
          <a:p>
            <a:pPr marL="990600" lvl="1" indent="-533400">
              <a:lnSpc>
                <a:spcPct val="150000"/>
              </a:lnSpc>
              <a:buClr>
                <a:srgbClr val="CC3300"/>
              </a:buClr>
              <a:buFont typeface="Wingdings" pitchFamily="2" charset="2"/>
              <a:buChar char="ü"/>
            </a:pPr>
            <a:r>
              <a:rPr lang="zh-CN" altLang="en-US" sz="2000" b="1" dirty="0" smtClean="0">
                <a:ea typeface="楷体_GB2312" pitchFamily="49" charset="-122"/>
              </a:rPr>
              <a:t>所有输入端的输入电压的允许范围为</a:t>
            </a:r>
            <a:r>
              <a:rPr lang="en-US" altLang="zh-CN" sz="2000" b="1" dirty="0" smtClean="0">
                <a:solidFill>
                  <a:srgbClr val="FF0000"/>
                </a:solidFill>
                <a:ea typeface="楷体_GB2312" pitchFamily="49" charset="-122"/>
              </a:rPr>
              <a:t>+5V</a:t>
            </a:r>
            <a:r>
              <a:rPr lang="zh-CN" altLang="en-US" sz="2000" b="1" dirty="0" smtClean="0">
                <a:solidFill>
                  <a:srgbClr val="FF0000"/>
                </a:solidFill>
                <a:ea typeface="楷体_GB2312" pitchFamily="49" charset="-122"/>
              </a:rPr>
              <a:t>～－</a:t>
            </a:r>
            <a:r>
              <a:rPr lang="en-US" altLang="zh-CN" sz="2000" b="1" dirty="0" smtClean="0">
                <a:solidFill>
                  <a:srgbClr val="FF0000"/>
                </a:solidFill>
                <a:ea typeface="楷体_GB2312" pitchFamily="49" charset="-122"/>
              </a:rPr>
              <a:t>0.7V</a:t>
            </a:r>
            <a:r>
              <a:rPr lang="zh-CN" altLang="en-US" sz="2000" b="1" dirty="0" smtClean="0">
                <a:ea typeface="楷体_GB2312" pitchFamily="49" charset="-122"/>
              </a:rPr>
              <a:t>。若大于上限值，多发射极晶体管的发射结可能击穿；低于下限值时，衬底结可能导通。这些都将影响电路正常工作，甚至损坏器件。</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body" idx="4294967295"/>
          </p:nvPr>
        </p:nvSpPr>
        <p:spPr>
          <a:xfrm>
            <a:off x="357158" y="1340768"/>
            <a:ext cx="8545513" cy="4681537"/>
          </a:xfrm>
        </p:spPr>
        <p:txBody>
          <a:bodyPr/>
          <a:lstStyle/>
          <a:p>
            <a:pPr>
              <a:lnSpc>
                <a:spcPct val="150000"/>
              </a:lnSpc>
              <a:buClr>
                <a:srgbClr val="CC3300"/>
              </a:buClr>
              <a:buFont typeface="Wingdings" pitchFamily="2" charset="2"/>
              <a:buChar char="ü"/>
            </a:pPr>
            <a:r>
              <a:rPr lang="zh-CN" altLang="en-US" sz="2400" b="1" dirty="0" smtClean="0">
                <a:ea typeface="楷体_GB2312" pitchFamily="49" charset="-122"/>
              </a:rPr>
              <a:t>正常工作情况下输入高电平</a:t>
            </a:r>
            <a:r>
              <a:rPr lang="en-US" altLang="zh-CN" sz="2400" b="1" dirty="0" smtClean="0">
                <a:solidFill>
                  <a:srgbClr val="FF0000"/>
                </a:solidFill>
                <a:ea typeface="楷体_GB2312" pitchFamily="49" charset="-122"/>
              </a:rPr>
              <a:t>5V&gt;</a:t>
            </a:r>
            <a:r>
              <a:rPr lang="en-US" altLang="zh-CN" sz="2400" b="1" i="1" dirty="0" smtClean="0">
                <a:solidFill>
                  <a:srgbClr val="FF0000"/>
                </a:solidFill>
                <a:ea typeface="楷体_GB2312" pitchFamily="49" charset="-122"/>
              </a:rPr>
              <a:t>V</a:t>
            </a:r>
            <a:r>
              <a:rPr lang="en-US" altLang="zh-CN" sz="2400" b="1" baseline="-10000" dirty="0" smtClean="0">
                <a:solidFill>
                  <a:srgbClr val="FF0000"/>
                </a:solidFill>
                <a:ea typeface="楷体_GB2312" pitchFamily="49" charset="-122"/>
              </a:rPr>
              <a:t>IH</a:t>
            </a:r>
            <a:r>
              <a:rPr lang="en-US" altLang="zh-CN" sz="2400" b="1" dirty="0" smtClean="0">
                <a:solidFill>
                  <a:srgbClr val="FF0000"/>
                </a:solidFill>
                <a:ea typeface="楷体_GB2312" pitchFamily="49" charset="-122"/>
              </a:rPr>
              <a:t>&gt;2.5V</a:t>
            </a:r>
            <a:r>
              <a:rPr lang="zh-CN" altLang="en-US" sz="2400" b="1" dirty="0" smtClean="0">
                <a:ea typeface="楷体_GB2312" pitchFamily="49" charset="-122"/>
              </a:rPr>
              <a:t>，输入低电平</a:t>
            </a:r>
            <a:r>
              <a:rPr lang="en-US" altLang="zh-CN" sz="2400" b="1" dirty="0" smtClean="0">
                <a:solidFill>
                  <a:srgbClr val="FF0000"/>
                </a:solidFill>
                <a:ea typeface="楷体_GB2312" pitchFamily="49" charset="-122"/>
              </a:rPr>
              <a:t>0V&lt;</a:t>
            </a:r>
            <a:r>
              <a:rPr lang="en-US" altLang="zh-CN" sz="2400" b="1" i="1" dirty="0" smtClean="0">
                <a:solidFill>
                  <a:srgbClr val="FF0000"/>
                </a:solidFill>
                <a:ea typeface="楷体_GB2312" pitchFamily="49" charset="-122"/>
              </a:rPr>
              <a:t>V</a:t>
            </a:r>
            <a:r>
              <a:rPr lang="en-US" altLang="zh-CN" sz="2400" b="1" baseline="-10000" dirty="0" smtClean="0">
                <a:solidFill>
                  <a:srgbClr val="FF0000"/>
                </a:solidFill>
                <a:ea typeface="楷体_GB2312" pitchFamily="49" charset="-122"/>
              </a:rPr>
              <a:t>IL</a:t>
            </a:r>
            <a:r>
              <a:rPr lang="en-US" altLang="zh-CN" sz="2400" b="1" dirty="0" smtClean="0">
                <a:solidFill>
                  <a:srgbClr val="FF0000"/>
                </a:solidFill>
                <a:ea typeface="楷体_GB2312" pitchFamily="49" charset="-122"/>
              </a:rPr>
              <a:t>&lt;0.8V</a:t>
            </a:r>
          </a:p>
          <a:p>
            <a:pPr>
              <a:lnSpc>
                <a:spcPct val="150000"/>
              </a:lnSpc>
              <a:buClr>
                <a:srgbClr val="CC3300"/>
              </a:buClr>
              <a:buFont typeface="Wingdings" pitchFamily="2" charset="2"/>
              <a:buChar char="ü"/>
            </a:pPr>
            <a:r>
              <a:rPr lang="zh-CN" altLang="en-US" sz="2400" b="1" dirty="0" smtClean="0">
                <a:ea typeface="楷体_GB2312" pitchFamily="49" charset="-122"/>
              </a:rPr>
              <a:t>所有输入端应按逻辑要求接入电路，</a:t>
            </a:r>
            <a:r>
              <a:rPr lang="zh-CN" altLang="en-US" sz="2400" b="1" dirty="0" smtClean="0">
                <a:solidFill>
                  <a:srgbClr val="FF0000"/>
                </a:solidFill>
                <a:ea typeface="楷体_GB2312" pitchFamily="49" charset="-122"/>
              </a:rPr>
              <a:t>不要悬空处理</a:t>
            </a:r>
            <a:r>
              <a:rPr lang="zh-CN" altLang="en-US" sz="2400" b="1" dirty="0" smtClean="0">
                <a:ea typeface="楷体_GB2312" pitchFamily="49" charset="-122"/>
              </a:rPr>
              <a:t>，否则易受干扰，破坏逻辑功能。与门和与非门的多余输入端应接高电平或并联使用（当前级驱动能力较强）。或门、或非门，多余输入端应接低电平或接地。</a:t>
            </a:r>
          </a:p>
          <a:p>
            <a:pPr>
              <a:lnSpc>
                <a:spcPct val="150000"/>
              </a:lnSpc>
              <a:buClr>
                <a:srgbClr val="CC3300"/>
              </a:buClr>
              <a:buFont typeface="Wingdings" pitchFamily="2" charset="2"/>
              <a:buChar char="Ø"/>
            </a:pPr>
            <a:r>
              <a:rPr lang="zh-CN" altLang="en-US" sz="2400" b="1" dirty="0" smtClean="0">
                <a:solidFill>
                  <a:srgbClr val="00FF00"/>
                </a:solidFill>
                <a:ea typeface="楷体_GB2312" pitchFamily="49" charset="-122"/>
              </a:rPr>
              <a:t>控制脚</a:t>
            </a:r>
            <a:r>
              <a:rPr lang="zh-CN" altLang="en-US" sz="2400" b="1" dirty="0" smtClean="0">
                <a:ea typeface="楷体_GB2312" pitchFamily="49" charset="-122"/>
              </a:rPr>
              <a:t>（置“</a:t>
            </a:r>
            <a:r>
              <a:rPr lang="en-US" altLang="zh-CN" sz="2400" b="1" dirty="0" smtClean="0">
                <a:ea typeface="楷体_GB2312" pitchFamily="49" charset="-122"/>
              </a:rPr>
              <a:t>0”</a:t>
            </a:r>
            <a:r>
              <a:rPr lang="zh-CN" altLang="en-US" sz="2400" b="1" dirty="0" smtClean="0">
                <a:ea typeface="楷体_GB2312" pitchFamily="49" charset="-122"/>
              </a:rPr>
              <a:t>、置“</a:t>
            </a:r>
            <a:r>
              <a:rPr lang="en-US" altLang="zh-CN" sz="2400" b="1" dirty="0" smtClean="0">
                <a:ea typeface="楷体_GB2312" pitchFamily="49" charset="-122"/>
              </a:rPr>
              <a:t>1”</a:t>
            </a:r>
            <a:r>
              <a:rPr lang="zh-CN" altLang="en-US" sz="2400" b="1" dirty="0" smtClean="0">
                <a:ea typeface="楷体_GB2312" pitchFamily="49" charset="-122"/>
              </a:rPr>
              <a:t>、使能等）</a:t>
            </a:r>
          </a:p>
          <a:p>
            <a:pPr lvl="1">
              <a:lnSpc>
                <a:spcPct val="150000"/>
              </a:lnSpc>
              <a:buClr>
                <a:srgbClr val="CC3300"/>
              </a:buClr>
              <a:buFont typeface="Wingdings" pitchFamily="2" charset="2"/>
              <a:buChar char="ü"/>
            </a:pPr>
            <a:r>
              <a:rPr lang="zh-CN" altLang="en-US" sz="2400" b="1" dirty="0" smtClean="0">
                <a:ea typeface="楷体_GB2312" pitchFamily="49" charset="-122"/>
              </a:rPr>
              <a:t>控制脚</a:t>
            </a:r>
            <a:r>
              <a:rPr lang="zh-CN" altLang="en-US" sz="2400" b="1" dirty="0" smtClean="0">
                <a:solidFill>
                  <a:srgbClr val="FF0000"/>
                </a:solidFill>
                <a:ea typeface="楷体_GB2312" pitchFamily="49" charset="-122"/>
              </a:rPr>
              <a:t>不能悬空</a:t>
            </a:r>
            <a:r>
              <a:rPr lang="zh-CN" altLang="en-US" sz="2400" b="1" dirty="0" smtClean="0">
                <a:ea typeface="楷体_GB2312" pitchFamily="49" charset="-122"/>
              </a:rPr>
              <a:t>不用，都应根据功能要求连接相应电平</a:t>
            </a:r>
            <a:r>
              <a:rPr lang="en-US" altLang="zh-CN" sz="2400" b="1" dirty="0" smtClean="0">
                <a:ea typeface="楷体_GB2312" pitchFamily="49" charset="-122"/>
              </a:rPr>
              <a:t>/</a:t>
            </a:r>
            <a:r>
              <a:rPr lang="zh-CN" altLang="en-US" sz="2400" b="1" dirty="0" smtClean="0">
                <a:ea typeface="楷体_GB2312" pitchFamily="49" charset="-122"/>
              </a:rPr>
              <a:t>管脚</a:t>
            </a:r>
            <a:r>
              <a:rPr lang="en-US" altLang="zh-CN" sz="2400" b="1" dirty="0" smtClean="0">
                <a:ea typeface="楷体_GB2312" pitchFamily="49" charset="-122"/>
              </a:rPr>
              <a:t>/</a:t>
            </a:r>
            <a:r>
              <a:rPr lang="zh-CN" altLang="en-US" sz="2400" b="1" dirty="0" smtClean="0">
                <a:ea typeface="楷体_GB2312" pitchFamily="49" charset="-122"/>
              </a:rPr>
              <a:t>信号。</a:t>
            </a:r>
          </a:p>
          <a:p>
            <a:pPr>
              <a:lnSpc>
                <a:spcPct val="150000"/>
              </a:lnSpc>
            </a:pPr>
            <a:endParaRPr lang="en-US" altLang="zh-CN" sz="2400" b="1" dirty="0" smtClean="0">
              <a:ea typeface="楷体_GB2312" pitchFamily="49" charset="-122"/>
            </a:endParaRPr>
          </a:p>
        </p:txBody>
      </p:sp>
      <p:sp>
        <p:nvSpPr>
          <p:cNvPr id="185347" name="Rectangle 3"/>
          <p:cNvSpPr>
            <a:spLocks noChangeArrowheads="1"/>
          </p:cNvSpPr>
          <p:nvPr/>
        </p:nvSpPr>
        <p:spPr bwMode="auto">
          <a:xfrm>
            <a:off x="357158" y="428604"/>
            <a:ext cx="6767512" cy="715581"/>
          </a:xfrm>
          <a:prstGeom prst="rect">
            <a:avLst/>
          </a:prstGeom>
          <a:noFill/>
          <a:ln>
            <a:noFill/>
          </a:ln>
        </p:spPr>
        <p:txBody>
          <a:bodyPr vert="horz" wrap="square" lIns="91440" tIns="45720" rIns="91440" bIns="45720" numCol="1" anchor="ctr" anchorCtr="0" compatLnSpc="1">
            <a:prstTxWarp prst="textNoShape">
              <a:avLst/>
            </a:prstTxWarp>
          </a:bodyPr>
          <a:lstStyle/>
          <a:p>
            <a:pPr eaLnBrk="1" hangingPunct="1">
              <a:lnSpc>
                <a:spcPct val="150000"/>
              </a:lnSpc>
              <a:spcBef>
                <a:spcPts val="0"/>
              </a:spcBef>
              <a:buClr>
                <a:srgbClr val="CC3300"/>
              </a:buClr>
              <a:defRPr/>
            </a:pPr>
            <a:r>
              <a:rPr lang="zh-CN" altLang="en-US" sz="3200" b="1" dirty="0">
                <a:solidFill>
                  <a:srgbClr val="FFFF00"/>
                </a:solidFill>
                <a:latin typeface="+mn-lt"/>
                <a:ea typeface="楷体_GB2312" pitchFamily="49" charset="-122"/>
              </a:rPr>
              <a:t>管脚连接中须注意的问题</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0" y="1446213"/>
            <a:ext cx="4248150" cy="644525"/>
          </a:xfrm>
          <a:solidFill>
            <a:srgbClr val="92D050"/>
          </a:solidFill>
        </p:spPr>
        <p:txBody>
          <a:bodyPr/>
          <a:lstStyle/>
          <a:p>
            <a:pPr marL="571500" indent="-571500" eaLnBrk="1" hangingPunct="1">
              <a:buFontTx/>
              <a:buChar char="•"/>
            </a:pPr>
            <a:r>
              <a:rPr lang="zh-CN" altLang="en-US" sz="4000" b="1" smtClean="0">
                <a:ea typeface="楷体_GB2312" pitchFamily="49" charset="-122"/>
              </a:rPr>
              <a:t>数字电路调测 </a:t>
            </a:r>
          </a:p>
        </p:txBody>
      </p:sp>
      <p:sp>
        <p:nvSpPr>
          <p:cNvPr id="28676" name="Rectangle 3"/>
          <p:cNvSpPr>
            <a:spLocks noGrp="1" noChangeArrowheads="1"/>
          </p:cNvSpPr>
          <p:nvPr>
            <p:ph type="body" idx="4294967295"/>
          </p:nvPr>
        </p:nvSpPr>
        <p:spPr>
          <a:xfrm>
            <a:off x="0" y="2205038"/>
            <a:ext cx="8469313" cy="3240087"/>
          </a:xfrm>
        </p:spPr>
        <p:txBody>
          <a:bodyPr/>
          <a:lstStyle/>
          <a:p>
            <a:pPr eaLnBrk="1" hangingPunct="1">
              <a:lnSpc>
                <a:spcPct val="150000"/>
              </a:lnSpc>
              <a:buClr>
                <a:srgbClr val="CC0000"/>
              </a:buClr>
              <a:buFont typeface="Wingdings" pitchFamily="2" charset="2"/>
              <a:buChar char="Ø"/>
            </a:pPr>
            <a:r>
              <a:rPr lang="en-US" altLang="zh-CN" sz="2800" b="1" dirty="0" smtClean="0">
                <a:solidFill>
                  <a:srgbClr val="00FF00"/>
                </a:solidFill>
                <a:ea typeface="楷体_GB2312" pitchFamily="49" charset="-122"/>
              </a:rPr>
              <a:t>1</a:t>
            </a:r>
            <a:r>
              <a:rPr lang="zh-CN" altLang="en-US" sz="2800" b="1" dirty="0" smtClean="0">
                <a:solidFill>
                  <a:srgbClr val="00FF00"/>
                </a:solidFill>
                <a:ea typeface="楷体_GB2312" pitchFamily="49" charset="-122"/>
              </a:rPr>
              <a:t>、静态测试</a:t>
            </a:r>
          </a:p>
          <a:p>
            <a:pPr lvl="1" eaLnBrk="1" hangingPunct="1">
              <a:lnSpc>
                <a:spcPct val="150000"/>
              </a:lnSpc>
            </a:pPr>
            <a:r>
              <a:rPr lang="zh-CN" altLang="en-US" sz="2400" b="1" dirty="0" smtClean="0">
                <a:ea typeface="楷体_GB2312" pitchFamily="49" charset="-122"/>
              </a:rPr>
              <a:t>静态测试就是</a:t>
            </a:r>
            <a:r>
              <a:rPr lang="zh-CN" altLang="en-US" sz="2400" b="1" dirty="0" smtClean="0">
                <a:solidFill>
                  <a:srgbClr val="00FF00"/>
                </a:solidFill>
                <a:ea typeface="楷体_GB2312" pitchFamily="49" charset="-122"/>
              </a:rPr>
              <a:t>用人工的方法逐步改变输入变量，同时测试相应的输出</a:t>
            </a:r>
            <a:r>
              <a:rPr lang="zh-CN" altLang="en-US" sz="2400" b="1" dirty="0" smtClean="0">
                <a:ea typeface="楷体_GB2312" pitchFamily="49" charset="-122"/>
              </a:rPr>
              <a:t>。这种方法速度慢，一旦送入输入并保持变量后，被测电路在测试过程中不发生变化，故称其为静态测试法。这种测试方法适用于验证中、小规模集成电路的好坏和测试输出输入变量不多、状态不多的逻辑电路。</a:t>
            </a:r>
          </a:p>
        </p:txBody>
      </p:sp>
      <p:sp>
        <p:nvSpPr>
          <p:cNvPr id="4101" name="Rectangle 4"/>
          <p:cNvSpPr>
            <a:spLocks noChangeArrowheads="1"/>
          </p:cNvSpPr>
          <p:nvPr/>
        </p:nvSpPr>
        <p:spPr bwMode="auto">
          <a:xfrm>
            <a:off x="900113" y="260350"/>
            <a:ext cx="7627937" cy="741363"/>
          </a:xfrm>
          <a:prstGeom prst="rect">
            <a:avLst/>
          </a:prstGeom>
          <a:gradFill rotWithShape="1">
            <a:gsLst>
              <a:gs pos="0">
                <a:schemeClr val="accent1">
                  <a:gamma/>
                  <a:shade val="75686"/>
                  <a:invGamma/>
                </a:schemeClr>
              </a:gs>
              <a:gs pos="50000">
                <a:schemeClr val="accent1"/>
              </a:gs>
              <a:gs pos="100000">
                <a:schemeClr val="accent1">
                  <a:gamma/>
                  <a:shade val="75686"/>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zh-CN" altLang="en-US" sz="4000" b="1" dirty="0">
                <a:latin typeface="微软雅黑" panose="020B0503020204020204" pitchFamily="34" charset="-122"/>
                <a:ea typeface="微软雅黑" panose="020B0503020204020204" pitchFamily="34" charset="-122"/>
              </a:rPr>
              <a:t>（三）数字单元电路实验基础知识</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463550"/>
            <a:ext cx="6053138" cy="744538"/>
          </a:xfrm>
          <a:solidFill>
            <a:srgbClr val="92D050"/>
          </a:solidFill>
        </p:spPr>
        <p:txBody>
          <a:bodyPr/>
          <a:lstStyle/>
          <a:p>
            <a:pPr marL="514350" indent="-514350" eaLnBrk="1" hangingPunct="1">
              <a:buFont typeface="Arial" panose="020B0604020202020204" pitchFamily="34" charset="0"/>
              <a:buChar char="•"/>
              <a:defRPr/>
            </a:pPr>
            <a:r>
              <a:rPr lang="zh-CN" altLang="en-US" sz="3200" b="1" dirty="0" smtClean="0">
                <a:ea typeface="楷体_GB2312" pitchFamily="49" charset="-122"/>
              </a:rPr>
              <a:t>组合电路的静态测试（</a:t>
            </a:r>
            <a:r>
              <a:rPr lang="en-US" altLang="zh-CN" sz="3200" b="1" dirty="0" smtClean="0">
                <a:ea typeface="楷体_GB2312" pitchFamily="49" charset="-122"/>
              </a:rPr>
              <a:t>1</a:t>
            </a:r>
            <a:r>
              <a:rPr lang="zh-CN" altLang="en-US" sz="3200" b="1" dirty="0" smtClean="0">
                <a:ea typeface="楷体_GB2312" pitchFamily="49" charset="-122"/>
              </a:rPr>
              <a:t>）</a:t>
            </a:r>
          </a:p>
        </p:txBody>
      </p:sp>
      <p:sp>
        <p:nvSpPr>
          <p:cNvPr id="29700" name="Rectangle 3"/>
          <p:cNvSpPr>
            <a:spLocks noGrp="1" noChangeArrowheads="1"/>
          </p:cNvSpPr>
          <p:nvPr>
            <p:ph type="body" idx="4294967295"/>
          </p:nvPr>
        </p:nvSpPr>
        <p:spPr>
          <a:xfrm>
            <a:off x="500034" y="1428736"/>
            <a:ext cx="8391525" cy="5040312"/>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用静态法测试组合电路时，实验箱的</a:t>
            </a:r>
            <a:r>
              <a:rPr lang="en-US" altLang="zh-CN" sz="2400" b="1" dirty="0" smtClean="0">
                <a:solidFill>
                  <a:srgbClr val="FF0000"/>
                </a:solidFill>
                <a:ea typeface="楷体_GB2312" pitchFamily="49" charset="-122"/>
              </a:rPr>
              <a:t>K1~K8</a:t>
            </a:r>
            <a:r>
              <a:rPr lang="zh-CN" altLang="en-US" sz="2400" b="1" dirty="0" smtClean="0">
                <a:solidFill>
                  <a:srgbClr val="FF0000"/>
                </a:solidFill>
                <a:ea typeface="楷体_GB2312" pitchFamily="49" charset="-122"/>
              </a:rPr>
              <a:t>提供所需输入逻辑电平</a:t>
            </a:r>
            <a:r>
              <a:rPr lang="zh-CN" altLang="en-US" sz="2400" b="1" dirty="0" smtClean="0">
                <a:ea typeface="楷体_GB2312" pitchFamily="49" charset="-122"/>
              </a:rPr>
              <a:t>，分别由</a:t>
            </a:r>
            <a:r>
              <a:rPr lang="en-US" altLang="zh-CN" sz="2400" b="1" dirty="0" smtClean="0">
                <a:ea typeface="楷体_GB2312" pitchFamily="49" charset="-122"/>
              </a:rPr>
              <a:t>K1~K8</a:t>
            </a:r>
            <a:r>
              <a:rPr lang="zh-CN" altLang="en-US" sz="2400" b="1" dirty="0" smtClean="0">
                <a:ea typeface="楷体_GB2312" pitchFamily="49" charset="-122"/>
              </a:rPr>
              <a:t>自复键控制，每按一次键，输出电平在“</a:t>
            </a:r>
            <a:r>
              <a:rPr lang="en-US" altLang="zh-CN" sz="2400" b="1" dirty="0" smtClean="0">
                <a:ea typeface="楷体_GB2312" pitchFamily="49" charset="-122"/>
              </a:rPr>
              <a:t>1”</a:t>
            </a:r>
            <a:r>
              <a:rPr lang="zh-CN" altLang="en-US" sz="2400" b="1" dirty="0" smtClean="0">
                <a:ea typeface="楷体_GB2312" pitchFamily="49" charset="-122"/>
              </a:rPr>
              <a:t>或“</a:t>
            </a:r>
            <a:r>
              <a:rPr lang="en-US" altLang="zh-CN" sz="2400" b="1" dirty="0" smtClean="0">
                <a:ea typeface="楷体_GB2312" pitchFamily="49" charset="-122"/>
              </a:rPr>
              <a:t>0”</a:t>
            </a:r>
            <a:r>
              <a:rPr lang="zh-CN" altLang="en-US" sz="2400" b="1" dirty="0" smtClean="0">
                <a:ea typeface="楷体_GB2312" pitchFamily="49" charset="-122"/>
              </a:rPr>
              <a:t>之间转换一次。</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电路的</a:t>
            </a:r>
            <a:r>
              <a:rPr lang="zh-CN" altLang="en-US" sz="2400" b="1" dirty="0" smtClean="0">
                <a:solidFill>
                  <a:srgbClr val="FF0000"/>
                </a:solidFill>
                <a:ea typeface="楷体_GB2312" pitchFamily="49" charset="-122"/>
              </a:rPr>
              <a:t>输出信号送实验箱上</a:t>
            </a:r>
            <a:r>
              <a:rPr lang="en-US" altLang="zh-CN" sz="2400" b="1" dirty="0" smtClean="0">
                <a:solidFill>
                  <a:srgbClr val="FF0000"/>
                </a:solidFill>
                <a:ea typeface="楷体_GB2312" pitchFamily="49" charset="-122"/>
              </a:rPr>
              <a:t>L1</a:t>
            </a:r>
            <a:r>
              <a:rPr lang="zh-CN" altLang="en-US" sz="2400" b="1" dirty="0" smtClean="0">
                <a:solidFill>
                  <a:srgbClr val="FF0000"/>
                </a:solidFill>
                <a:ea typeface="楷体_GB2312" pitchFamily="49" charset="-122"/>
              </a:rPr>
              <a:t>～</a:t>
            </a:r>
            <a:r>
              <a:rPr lang="en-US" altLang="zh-CN" sz="2400" b="1" dirty="0" smtClean="0">
                <a:solidFill>
                  <a:srgbClr val="FF0000"/>
                </a:solidFill>
                <a:ea typeface="楷体_GB2312" pitchFamily="49" charset="-122"/>
              </a:rPr>
              <a:t>L8</a:t>
            </a:r>
            <a:r>
              <a:rPr lang="zh-CN" altLang="en-US" sz="2400" b="1" dirty="0" smtClean="0">
                <a:ea typeface="楷体_GB2312" pitchFamily="49" charset="-122"/>
              </a:rPr>
              <a:t>，与它们对应连接的</a:t>
            </a:r>
            <a:r>
              <a:rPr lang="en-US" altLang="zh-CN" sz="2400" b="1" dirty="0" smtClean="0">
                <a:ea typeface="楷体_GB2312" pitchFamily="49" charset="-122"/>
              </a:rPr>
              <a:t>8</a:t>
            </a:r>
            <a:r>
              <a:rPr lang="zh-CN" altLang="en-US" sz="2400" b="1" dirty="0" smtClean="0">
                <a:ea typeface="楷体_GB2312" pitchFamily="49" charset="-122"/>
              </a:rPr>
              <a:t>个发光二极管（被测输出信号为高电平）或不亮（被测输出信号为“</a:t>
            </a:r>
            <a:r>
              <a:rPr lang="en-US" altLang="zh-CN" sz="2400" b="1" dirty="0" smtClean="0">
                <a:ea typeface="楷体_GB2312" pitchFamily="49" charset="-122"/>
              </a:rPr>
              <a:t>0”</a:t>
            </a:r>
            <a:r>
              <a:rPr lang="zh-CN" altLang="en-US" sz="2400" b="1" dirty="0" smtClean="0">
                <a:ea typeface="楷体_GB2312" pitchFamily="49" charset="-122"/>
              </a:rPr>
              <a:t>或“高阻”）。</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按照电路的真值表或功能表依次改变输入逻辑电平并逐项核实输出状况即可完成静态测试。</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163513"/>
            <a:ext cx="8362950" cy="777875"/>
          </a:xfrm>
        </p:spPr>
        <p:txBody>
          <a:bodyPr>
            <a:normAutofit/>
          </a:bodyPr>
          <a:lstStyle/>
          <a:p>
            <a:pPr algn="l"/>
            <a:r>
              <a:rPr lang="zh-CN" altLang="en-US" sz="3200" dirty="0">
                <a:solidFill>
                  <a:srgbClr val="00FF00"/>
                </a:solidFill>
              </a:rPr>
              <a:t>（</a:t>
            </a:r>
            <a:r>
              <a:rPr lang="en-US" altLang="zh-CN" sz="3200" dirty="0">
                <a:solidFill>
                  <a:srgbClr val="00FF00"/>
                </a:solidFill>
              </a:rPr>
              <a:t>2</a:t>
            </a:r>
            <a:r>
              <a:rPr lang="zh-CN" altLang="en-US" sz="3200" dirty="0">
                <a:solidFill>
                  <a:srgbClr val="00FF00"/>
                </a:solidFill>
              </a:rPr>
              <a:t>）拉普拉斯变换</a:t>
            </a:r>
            <a:r>
              <a:rPr lang="en-US" altLang="zh-CN" sz="3200" dirty="0">
                <a:solidFill>
                  <a:srgbClr val="00FF00"/>
                </a:solidFill>
              </a:rPr>
              <a:t>(Laplace </a:t>
            </a:r>
            <a:r>
              <a:rPr lang="en-US" altLang="zh-CN" sz="3200" dirty="0" smtClean="0">
                <a:solidFill>
                  <a:srgbClr val="00FF00"/>
                </a:solidFill>
              </a:rPr>
              <a:t>Transform)</a:t>
            </a:r>
            <a:endParaRPr lang="zh-CN" altLang="en-US" sz="3200" dirty="0">
              <a:solidFill>
                <a:srgbClr val="00FF00"/>
              </a:solidFill>
            </a:endParaRPr>
          </a:p>
        </p:txBody>
      </p:sp>
      <p:sp>
        <p:nvSpPr>
          <p:cNvPr id="3" name="内容占位符 2"/>
          <p:cNvSpPr>
            <a:spLocks noGrp="1"/>
          </p:cNvSpPr>
          <p:nvPr>
            <p:ph sz="quarter" idx="4294967295"/>
          </p:nvPr>
        </p:nvSpPr>
        <p:spPr>
          <a:xfrm>
            <a:off x="0" y="1000125"/>
            <a:ext cx="5041900" cy="5089525"/>
          </a:xfrm>
        </p:spPr>
        <p:txBody>
          <a:bodyPr/>
          <a:lstStyle/>
          <a:p>
            <a:pPr>
              <a:lnSpc>
                <a:spcPct val="150000"/>
              </a:lnSpc>
            </a:pPr>
            <a:r>
              <a:rPr lang="zh-CN" altLang="en-US" sz="2400" dirty="0"/>
              <a:t>拉普拉斯变换分析法是分析连续、线性、时不变系统的有效工具。它将时域的微分方程运算转换为复频域的代数运算，再通过拉普拉斯反变换得到系统的时域解。这使得求解复杂的系统响应变得相对简单。</a:t>
            </a:r>
          </a:p>
          <a:p>
            <a:pPr>
              <a:lnSpc>
                <a:spcPct val="150000"/>
              </a:lnSpc>
              <a:spcBef>
                <a:spcPts val="1800"/>
              </a:spcBef>
            </a:pPr>
            <a:r>
              <a:rPr lang="zh-CN" altLang="en-US" sz="2400" dirty="0" smtClean="0"/>
              <a:t>在</a:t>
            </a:r>
            <a:r>
              <a:rPr lang="zh-CN" altLang="en-US" sz="2400" dirty="0"/>
              <a:t>零状态初始条件下，时域和复频域有如右表最基本的对应关系：</a:t>
            </a:r>
          </a:p>
          <a:p>
            <a:pPr>
              <a:lnSpc>
                <a:spcPct val="150000"/>
              </a:lnSpc>
            </a:pPr>
            <a:endParaRPr lang="zh-CN" altLang="en-US" sz="2400" dirty="0"/>
          </a:p>
        </p:txBody>
      </p:sp>
      <p:sp>
        <p:nvSpPr>
          <p:cNvPr id="22531" name="Rectangle 2"/>
          <p:cNvSpPr>
            <a:spLocks noChangeArrowheads="1"/>
          </p:cNvSpPr>
          <p:nvPr/>
        </p:nvSpPr>
        <p:spPr bwMode="auto">
          <a:xfrm>
            <a:off x="457200" y="292100"/>
            <a:ext cx="8534400" cy="54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en-US" altLang="zh-CN" sz="2800" b="1" dirty="0">
              <a:latin typeface="方正楷体_GBK" pitchFamily="65" charset="-122"/>
              <a:ea typeface="方正楷体_GBK" pitchFamily="65" charset="-122"/>
            </a:endParaRPr>
          </a:p>
        </p:txBody>
      </p:sp>
      <p:sp>
        <p:nvSpPr>
          <p:cNvPr id="22532" name="Rectangle 3"/>
          <p:cNvSpPr>
            <a:spLocks noChangeArrowheads="1"/>
          </p:cNvSpPr>
          <p:nvPr/>
        </p:nvSpPr>
        <p:spPr bwMode="auto">
          <a:xfrm>
            <a:off x="468313" y="908050"/>
            <a:ext cx="4762500" cy="538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zh-CN" sz="2800" b="1" dirty="0">
                <a:latin typeface="方正楷体_GBK" pitchFamily="65" charset="-122"/>
                <a:ea typeface="方正楷体_GBK" pitchFamily="65" charset="-122"/>
              </a:rPr>
              <a:t>      </a:t>
            </a:r>
            <a:endParaRPr lang="zh-CN" altLang="en-US" sz="2800" b="1" dirty="0">
              <a:latin typeface="方正楷体_GBK" pitchFamily="65" charset="-122"/>
              <a:ea typeface="方正楷体_GBK" pitchFamily="65" charset="-122"/>
            </a:endParaRPr>
          </a:p>
        </p:txBody>
      </p:sp>
      <p:pic>
        <p:nvPicPr>
          <p:cNvPr id="2253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29256" y="1357298"/>
            <a:ext cx="3200400"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03184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4294967295"/>
          </p:nvPr>
        </p:nvSpPr>
        <p:spPr>
          <a:xfrm>
            <a:off x="357158" y="1428736"/>
            <a:ext cx="8353425" cy="4608513"/>
          </a:xfrm>
        </p:spPr>
        <p:txBody>
          <a:bodyPr/>
          <a:lstStyle/>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静态测试时输入信号是</a:t>
            </a:r>
            <a:r>
              <a:rPr lang="zh-CN" altLang="en-US" sz="2400" b="1" dirty="0">
                <a:solidFill>
                  <a:srgbClr val="00FF00"/>
                </a:solidFill>
                <a:ea typeface="楷体_GB2312" pitchFamily="49" charset="-122"/>
              </a:rPr>
              <a:t>逐个改变的，输入变化很慢</a:t>
            </a:r>
            <a:r>
              <a:rPr lang="zh-CN" altLang="en-US" sz="2400" b="1" dirty="0">
                <a:ea typeface="楷体_GB2312" pitchFamily="49" charset="-122"/>
              </a:rPr>
              <a:t>，显示的输出信号是输入电平稳定后的情况。与实际工作时的输入变化速度不同。所以，静态测试的条件与实际工作的条件不同，测试结果与实际情况也可能不同</a:t>
            </a:r>
            <a:r>
              <a:rPr lang="zh-CN" altLang="en-US" sz="2400" b="1" dirty="0" smtClean="0">
                <a:ea typeface="楷体_GB2312" pitchFamily="49" charset="-122"/>
              </a:rPr>
              <a:t>。</a:t>
            </a:r>
            <a:endParaRPr lang="en-US" altLang="zh-CN" sz="2400" b="1" dirty="0" smtClean="0">
              <a:ea typeface="楷体_GB2312" pitchFamily="49" charset="-122"/>
            </a:endParaRPr>
          </a:p>
          <a:p>
            <a:pPr eaLnBrk="1" hangingPunct="1">
              <a:lnSpc>
                <a:spcPct val="150000"/>
              </a:lnSpc>
              <a:buClr>
                <a:srgbClr val="CC3300"/>
              </a:buClr>
              <a:buFont typeface="Wingdings" panose="05000000000000000000" pitchFamily="2" charset="2"/>
              <a:buChar char="Ø"/>
              <a:defRPr/>
            </a:pPr>
            <a:r>
              <a:rPr lang="zh-CN" altLang="en-US" sz="2400" b="1" dirty="0" smtClean="0">
                <a:solidFill>
                  <a:srgbClr val="FFFF00"/>
                </a:solidFill>
                <a:ea typeface="楷体_GB2312" pitchFamily="49" charset="-122"/>
              </a:rPr>
              <a:t>当</a:t>
            </a:r>
            <a:r>
              <a:rPr lang="zh-CN" altLang="en-US" sz="2400" b="1" dirty="0">
                <a:solidFill>
                  <a:srgbClr val="FFFF00"/>
                </a:solidFill>
                <a:ea typeface="楷体_GB2312" pitchFamily="49" charset="-122"/>
              </a:rPr>
              <a:t>输入信号变化很快时，如果电路因器件延迟而产生了“竞争”或“冒险”现象，由于“竞争”或“冒险”产生的“毛刺”是非常窄的脉冲，用发光二极管是无法显示出来的。静态测试不能测出电路的“竞争”或“冒险” 。</a:t>
            </a:r>
          </a:p>
        </p:txBody>
      </p:sp>
      <p:sp>
        <p:nvSpPr>
          <p:cNvPr id="6148" name="Rectangle 3"/>
          <p:cNvSpPr>
            <a:spLocks noChangeArrowheads="1"/>
          </p:cNvSpPr>
          <p:nvPr/>
        </p:nvSpPr>
        <p:spPr bwMode="auto">
          <a:xfrm>
            <a:off x="1714500" y="396875"/>
            <a:ext cx="5905500" cy="584200"/>
          </a:xfrm>
          <a:prstGeom prst="rect">
            <a:avLst/>
          </a:prstGeom>
          <a:solidFill>
            <a:srgbClr val="92D050"/>
          </a:solidFill>
          <a:ln>
            <a:noFill/>
          </a:ln>
          <a:extLst/>
        </p:spPr>
        <p:txBody>
          <a:bodyPr anchor="ctr"/>
          <a:lstStyle/>
          <a:p>
            <a:pPr marL="514350" indent="-514350" algn="ctr" eaLnBrk="1" hangingPunct="1">
              <a:buFont typeface="Arial" panose="020B0604020202020204" pitchFamily="34" charset="0"/>
              <a:buChar char="•"/>
              <a:defRPr/>
            </a:pPr>
            <a:r>
              <a:rPr lang="zh-CN" altLang="en-US" sz="3200" b="1" dirty="0">
                <a:latin typeface="+mj-lt"/>
                <a:ea typeface="楷体_GB2312" pitchFamily="49" charset="-122"/>
                <a:cs typeface="+mj-cs"/>
              </a:rPr>
              <a:t>组合电路的静态测试（</a:t>
            </a:r>
            <a:r>
              <a:rPr lang="en-US" altLang="zh-CN" sz="3200" b="1" dirty="0">
                <a:latin typeface="+mj-lt"/>
                <a:ea typeface="楷体_GB2312" pitchFamily="49" charset="-122"/>
                <a:cs typeface="+mj-cs"/>
              </a:rPr>
              <a:t>2</a:t>
            </a:r>
            <a:r>
              <a:rPr lang="zh-CN" altLang="en-US" sz="3200" b="1" dirty="0">
                <a:latin typeface="+mj-lt"/>
                <a:ea typeface="楷体_GB2312" pitchFamily="49" charset="-122"/>
                <a:cs typeface="+mj-cs"/>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1" y="288925"/>
            <a:ext cx="5004048" cy="703263"/>
          </a:xfrm>
          <a:solidFill>
            <a:srgbClr val="92D050"/>
          </a:solidFill>
        </p:spPr>
        <p:txBody>
          <a:bodyPr/>
          <a:lstStyle/>
          <a:p>
            <a:pPr marL="514350" indent="-514350" algn="l">
              <a:buFont typeface="Arial" panose="020B0604020202020204" pitchFamily="34" charset="0"/>
              <a:buChar char="•"/>
              <a:defRPr/>
            </a:pPr>
            <a:r>
              <a:rPr lang="zh-CN" altLang="en-US" sz="3200" b="1" kern="1200" dirty="0" smtClean="0">
                <a:ea typeface="楷体_GB2312" pitchFamily="49" charset="-122"/>
              </a:rPr>
              <a:t>时序电路</a:t>
            </a:r>
            <a:r>
              <a:rPr lang="zh-CN" altLang="en-US" sz="3200" b="1" kern="1200" dirty="0">
                <a:ea typeface="楷体_GB2312" pitchFamily="49" charset="-122"/>
              </a:rPr>
              <a:t>的静态测试法</a:t>
            </a:r>
          </a:p>
        </p:txBody>
      </p:sp>
      <p:sp>
        <p:nvSpPr>
          <p:cNvPr id="31748" name="Rectangle 3"/>
          <p:cNvSpPr>
            <a:spLocks noGrp="1" noChangeArrowheads="1"/>
          </p:cNvSpPr>
          <p:nvPr>
            <p:ph type="body" idx="4294967295"/>
          </p:nvPr>
        </p:nvSpPr>
        <p:spPr>
          <a:xfrm>
            <a:off x="428596" y="1214422"/>
            <a:ext cx="8147050" cy="4751387"/>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时序电路的静态测试法与组合电路测试相似。</a:t>
            </a:r>
            <a:endParaRPr lang="en-US" altLang="zh-CN" sz="2400" b="1" dirty="0" smtClean="0">
              <a:ea typeface="楷体_GB2312" pitchFamily="49" charset="-122"/>
            </a:endParaRP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时序电路的输入信号对电路的影响，不但有逻辑电平的高低，且很多时序电路是靠输入信号的前沿或后沿来触发的。测试时序电路时，</a:t>
            </a:r>
            <a:r>
              <a:rPr lang="zh-CN" altLang="en-US" sz="2400" b="1" dirty="0" smtClean="0">
                <a:solidFill>
                  <a:srgbClr val="FF0000"/>
                </a:solidFill>
                <a:ea typeface="楷体_GB2312" pitchFamily="49" charset="-122"/>
              </a:rPr>
              <a:t>对边沿有要求的输入端必须输入一个脉冲信号</a:t>
            </a:r>
            <a:r>
              <a:rPr lang="zh-CN" altLang="en-US" sz="2400" b="1" dirty="0" smtClean="0">
                <a:ea typeface="楷体_GB2312" pitchFamily="49" charset="-122"/>
              </a:rPr>
              <a:t>，以便得到需要的前沿或后沿。</a:t>
            </a:r>
            <a:endParaRPr lang="en-US" altLang="zh-CN" sz="2400" b="1" dirty="0" smtClean="0">
              <a:ea typeface="楷体_GB2312" pitchFamily="49" charset="-122"/>
            </a:endParaRP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实验箱上提供了单脉冲信号，</a:t>
            </a:r>
            <a:r>
              <a:rPr lang="en-US" altLang="zh-CN" sz="2400" b="1" dirty="0" smtClean="0">
                <a:ea typeface="楷体_GB2312" pitchFamily="49" charset="-122"/>
              </a:rPr>
              <a:t>K9</a:t>
            </a:r>
            <a:r>
              <a:rPr lang="zh-CN" altLang="en-US" sz="2400" b="1" dirty="0" smtClean="0">
                <a:ea typeface="楷体_GB2312" pitchFamily="49" charset="-122"/>
              </a:rPr>
              <a:t>为单脉冲输出信号，静态输出为“</a:t>
            </a:r>
            <a:r>
              <a:rPr lang="en-US" altLang="zh-CN" sz="2400" b="1" dirty="0" smtClean="0">
                <a:ea typeface="楷体_GB2312" pitchFamily="49" charset="-122"/>
              </a:rPr>
              <a:t>0”</a:t>
            </a:r>
            <a:r>
              <a:rPr lang="zh-CN" altLang="en-US" sz="2400" b="1" dirty="0" smtClean="0">
                <a:ea typeface="楷体_GB2312" pitchFamily="49" charset="-122"/>
              </a:rPr>
              <a:t>，每按一次</a:t>
            </a:r>
            <a:r>
              <a:rPr lang="en-US" altLang="zh-CN" sz="2400" b="1" dirty="0" smtClean="0">
                <a:ea typeface="楷体_GB2312" pitchFamily="49" charset="-122"/>
              </a:rPr>
              <a:t>K9</a:t>
            </a:r>
            <a:r>
              <a:rPr lang="zh-CN" altLang="en-US" sz="2400" b="1" dirty="0" smtClean="0">
                <a:ea typeface="楷体_GB2312" pitchFamily="49" charset="-122"/>
              </a:rPr>
              <a:t>键。对应插孔输出一个脉宽为</a:t>
            </a:r>
            <a:r>
              <a:rPr lang="en-US" altLang="zh-CN" sz="2400" b="1" dirty="0" smtClean="0">
                <a:ea typeface="楷体_GB2312" pitchFamily="49" charset="-122"/>
              </a:rPr>
              <a:t>50ms</a:t>
            </a:r>
            <a:r>
              <a:rPr lang="zh-CN" altLang="en-US" sz="2400" b="1" dirty="0" smtClean="0">
                <a:ea typeface="楷体_GB2312" pitchFamily="49" charset="-122"/>
              </a:rPr>
              <a:t>的单个矩形脉冲。一般将此单脉冲信号作为时序电路的</a:t>
            </a:r>
            <a:r>
              <a:rPr lang="en-US" altLang="zh-CN" sz="2400" b="1" dirty="0" smtClean="0">
                <a:ea typeface="楷体_GB2312" pitchFamily="49" charset="-122"/>
              </a:rPr>
              <a:t>CP</a:t>
            </a:r>
            <a:r>
              <a:rPr lang="zh-CN" altLang="en-US" sz="2400" b="1" dirty="0" smtClean="0">
                <a:ea typeface="楷体_GB2312" pitchFamily="49" charset="-122"/>
              </a:rPr>
              <a:t>信号。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1" y="188913"/>
            <a:ext cx="4067944" cy="776287"/>
          </a:xfrm>
          <a:solidFill>
            <a:srgbClr val="92D050"/>
          </a:solidFill>
        </p:spPr>
        <p:txBody>
          <a:bodyPr/>
          <a:lstStyle/>
          <a:p>
            <a:pPr marL="514350" indent="-514350" algn="l">
              <a:buFont typeface="Arial" panose="020B0604020202020204" pitchFamily="34" charset="0"/>
              <a:buChar char="•"/>
              <a:defRPr/>
            </a:pPr>
            <a:r>
              <a:rPr lang="zh-CN" altLang="en-US" sz="3200" b="1" kern="1200" dirty="0" smtClean="0">
                <a:ea typeface="楷体_GB2312" pitchFamily="49" charset="-122"/>
              </a:rPr>
              <a:t>静态</a:t>
            </a:r>
            <a:r>
              <a:rPr lang="zh-CN" altLang="en-US" sz="3200" b="1" kern="1200" dirty="0">
                <a:ea typeface="楷体_GB2312" pitchFamily="49" charset="-122"/>
              </a:rPr>
              <a:t>测试注意事项</a:t>
            </a:r>
          </a:p>
        </p:txBody>
      </p:sp>
      <p:sp>
        <p:nvSpPr>
          <p:cNvPr id="32772" name="Rectangle 3"/>
          <p:cNvSpPr>
            <a:spLocks noGrp="1" noChangeArrowheads="1"/>
          </p:cNvSpPr>
          <p:nvPr>
            <p:ph type="body" idx="4294967295"/>
          </p:nvPr>
        </p:nvSpPr>
        <p:spPr>
          <a:xfrm>
            <a:off x="214282" y="1071546"/>
            <a:ext cx="8437563" cy="5400675"/>
          </a:xfrm>
        </p:spPr>
        <p:txBody>
          <a:bodyPr/>
          <a:lstStyle/>
          <a:p>
            <a:pPr eaLnBrk="1" hangingPunct="1">
              <a:lnSpc>
                <a:spcPct val="150000"/>
              </a:lnSpc>
              <a:spcBef>
                <a:spcPct val="0"/>
              </a:spcBef>
              <a:buClr>
                <a:srgbClr val="CC3300"/>
              </a:buClr>
              <a:buFont typeface="Wingdings" pitchFamily="2" charset="2"/>
              <a:buChar char="Ø"/>
            </a:pPr>
            <a:r>
              <a:rPr lang="zh-CN" altLang="en-US" sz="2400" b="1" dirty="0" smtClean="0">
                <a:ea typeface="楷体_GB2312" pitchFamily="49" charset="-122"/>
              </a:rPr>
              <a:t>由于时序电路的输出状态较多，</a:t>
            </a:r>
            <a:endParaRPr lang="en-US" altLang="zh-CN" sz="2400" b="1" dirty="0" smtClean="0">
              <a:ea typeface="楷体_GB2312" pitchFamily="49" charset="-122"/>
            </a:endParaRPr>
          </a:p>
          <a:p>
            <a:pPr lvl="1" eaLnBrk="1" hangingPunct="1">
              <a:lnSpc>
                <a:spcPct val="150000"/>
              </a:lnSpc>
              <a:spcBef>
                <a:spcPct val="0"/>
              </a:spcBef>
              <a:buClr>
                <a:srgbClr val="CC3300"/>
              </a:buClr>
              <a:buFont typeface="Wingdings" pitchFamily="2" charset="2"/>
              <a:buChar char="Ø"/>
            </a:pPr>
            <a:r>
              <a:rPr lang="zh-CN" altLang="en-US" sz="2000" b="1" dirty="0" smtClean="0">
                <a:ea typeface="楷体_GB2312" pitchFamily="49" charset="-122"/>
              </a:rPr>
              <a:t>如一个</a:t>
            </a:r>
            <a:r>
              <a:rPr lang="en-US" altLang="zh-CN" sz="2000" b="1" dirty="0" smtClean="0">
                <a:ea typeface="楷体_GB2312" pitchFamily="49" charset="-122"/>
              </a:rPr>
              <a:t>16</a:t>
            </a:r>
            <a:r>
              <a:rPr lang="zh-CN" altLang="en-US" sz="2000" b="1" dirty="0" smtClean="0">
                <a:ea typeface="楷体_GB2312" pitchFamily="49" charset="-122"/>
              </a:rPr>
              <a:t>位计数器共有</a:t>
            </a:r>
            <a:r>
              <a:rPr lang="en-US" altLang="zh-CN" sz="2000" b="1" dirty="0" smtClean="0">
                <a:ea typeface="楷体_GB2312" pitchFamily="49" charset="-122"/>
              </a:rPr>
              <a:t>2</a:t>
            </a:r>
            <a:r>
              <a:rPr lang="en-US" altLang="zh-CN" sz="2000" b="1" baseline="30000" dirty="0" smtClean="0">
                <a:ea typeface="楷体_GB2312" pitchFamily="49" charset="-122"/>
              </a:rPr>
              <a:t>16</a:t>
            </a:r>
            <a:r>
              <a:rPr lang="zh-CN" altLang="en-US" sz="2000" b="1" dirty="0" smtClean="0">
                <a:ea typeface="楷体_GB2312" pitchFamily="49" charset="-122"/>
              </a:rPr>
              <a:t>＝</a:t>
            </a:r>
            <a:r>
              <a:rPr lang="en-US" altLang="zh-CN" sz="2000" b="1" dirty="0" smtClean="0">
                <a:ea typeface="楷体_GB2312" pitchFamily="49" charset="-122"/>
              </a:rPr>
              <a:t>65536</a:t>
            </a:r>
            <a:r>
              <a:rPr lang="zh-CN" altLang="en-US" sz="2000" b="1" dirty="0" smtClean="0">
                <a:ea typeface="楷体_GB2312" pitchFamily="49" charset="-122"/>
              </a:rPr>
              <a:t>种状态值，若要一一测试显然是不可能的。遇到这种情况时，一般可将一个</a:t>
            </a:r>
            <a:r>
              <a:rPr lang="en-US" altLang="zh-CN" sz="2000" b="1" dirty="0" smtClean="0">
                <a:ea typeface="楷体_GB2312" pitchFamily="49" charset="-122"/>
              </a:rPr>
              <a:t>16</a:t>
            </a:r>
            <a:r>
              <a:rPr lang="zh-CN" altLang="en-US" sz="2000" b="1" dirty="0" smtClean="0">
                <a:ea typeface="楷体_GB2312" pitchFamily="49" charset="-122"/>
              </a:rPr>
              <a:t>位计数器分为两个</a:t>
            </a:r>
            <a:r>
              <a:rPr lang="en-US" altLang="zh-CN" sz="2000" b="1" dirty="0" smtClean="0">
                <a:ea typeface="楷体_GB2312" pitchFamily="49" charset="-122"/>
              </a:rPr>
              <a:t>8</a:t>
            </a:r>
            <a:r>
              <a:rPr lang="zh-CN" altLang="en-US" sz="2000" b="1" dirty="0" smtClean="0">
                <a:ea typeface="楷体_GB2312" pitchFamily="49" charset="-122"/>
              </a:rPr>
              <a:t>位计数器分别进行测试，每一个</a:t>
            </a:r>
            <a:r>
              <a:rPr lang="en-US" altLang="zh-CN" sz="2000" b="1" dirty="0" smtClean="0">
                <a:ea typeface="楷体_GB2312" pitchFamily="49" charset="-122"/>
              </a:rPr>
              <a:t>8</a:t>
            </a:r>
            <a:r>
              <a:rPr lang="zh-CN" altLang="en-US" sz="2000" b="1" dirty="0" smtClean="0">
                <a:ea typeface="楷体_GB2312" pitchFamily="49" charset="-122"/>
              </a:rPr>
              <a:t>位计数器的输出状态有</a:t>
            </a:r>
            <a:r>
              <a:rPr lang="en-US" altLang="zh-CN" sz="2000" b="1" dirty="0" smtClean="0">
                <a:ea typeface="楷体_GB2312" pitchFamily="49" charset="-122"/>
              </a:rPr>
              <a:t>2</a:t>
            </a:r>
            <a:r>
              <a:rPr lang="en-US" altLang="zh-CN" sz="2000" b="1" baseline="30000" dirty="0" smtClean="0">
                <a:ea typeface="楷体_GB2312" pitchFamily="49" charset="-122"/>
              </a:rPr>
              <a:t>8</a:t>
            </a:r>
            <a:r>
              <a:rPr lang="zh-CN" altLang="en-US" sz="2000" b="1" dirty="0" smtClean="0">
                <a:ea typeface="楷体_GB2312" pitchFamily="49" charset="-122"/>
              </a:rPr>
              <a:t>＝</a:t>
            </a:r>
            <a:r>
              <a:rPr lang="en-US" altLang="zh-CN" sz="2000" b="1" dirty="0" smtClean="0">
                <a:ea typeface="楷体_GB2312" pitchFamily="49" charset="-122"/>
              </a:rPr>
              <a:t>256</a:t>
            </a:r>
            <a:r>
              <a:rPr lang="zh-CN" altLang="en-US" sz="2000" b="1" dirty="0" smtClean="0">
                <a:ea typeface="楷体_GB2312" pitchFamily="49" charset="-122"/>
              </a:rPr>
              <a:t>个，两个计数器共有</a:t>
            </a:r>
            <a:r>
              <a:rPr lang="en-US" altLang="zh-CN" sz="2000" b="1" dirty="0" smtClean="0">
                <a:ea typeface="楷体_GB2312" pitchFamily="49" charset="-122"/>
              </a:rPr>
              <a:t>512</a:t>
            </a:r>
            <a:r>
              <a:rPr lang="zh-CN" altLang="en-US" sz="2000" b="1" dirty="0" smtClean="0">
                <a:ea typeface="楷体_GB2312" pitchFamily="49" charset="-122"/>
              </a:rPr>
              <a:t>个，当两个计数器测试均正常时再将两个计数器合为一个，这时，主要测试第</a:t>
            </a:r>
            <a:r>
              <a:rPr lang="en-US" altLang="zh-CN" sz="2000" b="1" dirty="0" smtClean="0">
                <a:ea typeface="楷体_GB2312" pitchFamily="49" charset="-122"/>
              </a:rPr>
              <a:t>8</a:t>
            </a:r>
            <a:r>
              <a:rPr lang="zh-CN" altLang="en-US" sz="2000" b="1" dirty="0" smtClean="0">
                <a:ea typeface="楷体_GB2312" pitchFamily="49" charset="-122"/>
              </a:rPr>
              <a:t>位计数满后向第</a:t>
            </a:r>
            <a:r>
              <a:rPr lang="en-US" altLang="zh-CN" sz="2000" b="1" dirty="0" smtClean="0">
                <a:ea typeface="楷体_GB2312" pitchFamily="49" charset="-122"/>
              </a:rPr>
              <a:t>9</a:t>
            </a:r>
            <a:r>
              <a:rPr lang="zh-CN" altLang="en-US" sz="2000" b="1" dirty="0" smtClean="0">
                <a:ea typeface="楷体_GB2312" pitchFamily="49" charset="-122"/>
              </a:rPr>
              <a:t>位的进位情况，如果进位正常，则可以认为整个计数器正常。</a:t>
            </a:r>
            <a:endParaRPr lang="en-US" altLang="zh-CN" sz="2000" b="1" dirty="0" smtClean="0">
              <a:ea typeface="楷体_GB2312" pitchFamily="49" charset="-122"/>
            </a:endParaRPr>
          </a:p>
          <a:p>
            <a:pPr eaLnBrk="1" hangingPunct="1">
              <a:lnSpc>
                <a:spcPct val="150000"/>
              </a:lnSpc>
              <a:spcBef>
                <a:spcPct val="0"/>
              </a:spcBef>
              <a:buClr>
                <a:srgbClr val="CC3300"/>
              </a:buClr>
              <a:buFont typeface="Wingdings" pitchFamily="2" charset="2"/>
              <a:buChar char="Ø"/>
            </a:pPr>
            <a:r>
              <a:rPr lang="zh-CN" altLang="en-US" sz="2400" b="1" dirty="0" smtClean="0">
                <a:ea typeface="楷体_GB2312" pitchFamily="49" charset="-122"/>
              </a:rPr>
              <a:t>如果能在设计时就将电路状态进行划分，则可以给测试带来很大的方便。</a:t>
            </a:r>
            <a:r>
              <a:rPr lang="zh-CN" altLang="en-US" sz="2400" b="1" dirty="0" smtClean="0">
                <a:solidFill>
                  <a:srgbClr val="FF0000"/>
                </a:solidFill>
                <a:ea typeface="楷体_GB2312" pitchFamily="49" charset="-122"/>
              </a:rPr>
              <a:t>设计时将数字电路划分为若干模块，是数字电路可测性设计的一个重要方法。</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3838" y="620713"/>
            <a:ext cx="8469312" cy="4752975"/>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a:lstStyle>
          <a:p>
            <a:pPr eaLnBrk="1" hangingPunct="1">
              <a:lnSpc>
                <a:spcPct val="150000"/>
              </a:lnSpc>
              <a:buClr>
                <a:srgbClr val="CC0000"/>
              </a:buClr>
              <a:buFont typeface="Wingdings" panose="05000000000000000000" pitchFamily="2" charset="2"/>
              <a:buChar char="Ø"/>
              <a:defRPr/>
            </a:pPr>
            <a:r>
              <a:rPr lang="en-US" altLang="zh-CN" b="1" kern="0" dirty="0" smtClean="0">
                <a:solidFill>
                  <a:srgbClr val="00FF00"/>
                </a:solidFill>
                <a:ea typeface="楷体_GB2312" pitchFamily="49" charset="-122"/>
              </a:rPr>
              <a:t>1</a:t>
            </a:r>
            <a:r>
              <a:rPr lang="zh-CN" altLang="en-US" b="1" kern="0" dirty="0" smtClean="0">
                <a:solidFill>
                  <a:srgbClr val="00FF00"/>
                </a:solidFill>
                <a:ea typeface="楷体_GB2312" pitchFamily="49" charset="-122"/>
              </a:rPr>
              <a:t>、动态测试</a:t>
            </a:r>
          </a:p>
          <a:p>
            <a:pPr lvl="1" eaLnBrk="1" hangingPunct="1">
              <a:lnSpc>
                <a:spcPct val="150000"/>
              </a:lnSpc>
              <a:defRPr/>
            </a:pPr>
            <a:r>
              <a:rPr lang="zh-CN" altLang="en-US" b="1" kern="0" dirty="0" smtClean="0">
                <a:ea typeface="楷体_GB2312" pitchFamily="49" charset="-122"/>
              </a:rPr>
              <a:t>静态测试的测试效率较低，而且电路的某些与动态特性相关的逻辑现象</a:t>
            </a:r>
            <a:r>
              <a:rPr lang="en-US" altLang="zh-CN" b="1" kern="0" dirty="0" smtClean="0">
                <a:ea typeface="楷体_GB2312" pitchFamily="49" charset="-122"/>
              </a:rPr>
              <a:t>(</a:t>
            </a:r>
            <a:r>
              <a:rPr lang="zh-CN" altLang="en-US" b="1" kern="0" dirty="0" smtClean="0">
                <a:ea typeface="楷体_GB2312" pitchFamily="49" charset="-122"/>
              </a:rPr>
              <a:t>如“冒险”、“竞争”</a:t>
            </a:r>
            <a:r>
              <a:rPr lang="en-US" altLang="zh-CN" b="1" kern="0" dirty="0" smtClean="0">
                <a:ea typeface="楷体_GB2312" pitchFamily="49" charset="-122"/>
              </a:rPr>
              <a:t>)</a:t>
            </a:r>
            <a:r>
              <a:rPr lang="zh-CN" altLang="en-US" b="1" kern="0" dirty="0" smtClean="0">
                <a:ea typeface="楷体_GB2312" pitchFamily="49" charset="-122"/>
              </a:rPr>
              <a:t>难以测出。动态测试可以弥补静态测试的不足。</a:t>
            </a:r>
            <a:endParaRPr lang="en-US" altLang="zh-CN" b="1" kern="0" dirty="0" smtClean="0">
              <a:ea typeface="楷体_GB2312" pitchFamily="49" charset="-122"/>
            </a:endParaRPr>
          </a:p>
          <a:p>
            <a:pPr lvl="1" eaLnBrk="1" hangingPunct="1">
              <a:lnSpc>
                <a:spcPct val="150000"/>
              </a:lnSpc>
              <a:defRPr/>
            </a:pPr>
            <a:r>
              <a:rPr lang="zh-CN" altLang="en-US" b="1" kern="0" dirty="0" smtClean="0">
                <a:ea typeface="楷体_GB2312" pitchFamily="49" charset="-122"/>
              </a:rPr>
              <a:t>动态测试：</a:t>
            </a:r>
            <a:r>
              <a:rPr lang="zh-CN" altLang="en-US" b="1" kern="0" dirty="0" smtClean="0">
                <a:solidFill>
                  <a:srgbClr val="FFFF00"/>
                </a:solidFill>
                <a:ea typeface="楷体_GB2312" pitchFamily="49" charset="-122"/>
              </a:rPr>
              <a:t>测试用的输入信号是一个自动产生并且不断变化的逻辑电平值，输出信号也是一个不断变化的逻辑电平值</a:t>
            </a:r>
            <a:r>
              <a:rPr lang="zh-CN" altLang="en-US" b="1" kern="0" dirty="0" smtClean="0">
                <a:ea typeface="楷体_GB2312" pitchFamily="49" charset="-122"/>
              </a:rPr>
              <a:t>，整个测试始终处于变动状态，故称这种测试方法为动态测试</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0" y="477838"/>
            <a:ext cx="5796136" cy="631825"/>
          </a:xfrm>
          <a:solidFill>
            <a:srgbClr val="92D050"/>
          </a:solidFill>
        </p:spPr>
        <p:txBody>
          <a:bodyPr/>
          <a:lstStyle/>
          <a:p>
            <a:pPr marL="514350" indent="-514350" algn="l">
              <a:buFont typeface="Arial" panose="020B0604020202020204" pitchFamily="34" charset="0"/>
              <a:buChar char="•"/>
              <a:defRPr/>
            </a:pPr>
            <a:r>
              <a:rPr lang="zh-CN" altLang="en-US" sz="3200" b="1" kern="1200" dirty="0" smtClean="0">
                <a:ea typeface="楷体_GB2312" pitchFamily="49" charset="-122"/>
              </a:rPr>
              <a:t>组合电路</a:t>
            </a:r>
            <a:r>
              <a:rPr lang="zh-CN" altLang="en-US" sz="3200" b="1" kern="1200" dirty="0">
                <a:ea typeface="楷体_GB2312" pitchFamily="49" charset="-122"/>
              </a:rPr>
              <a:t>的动态测试</a:t>
            </a:r>
            <a:r>
              <a:rPr lang="zh-CN" altLang="en-US" sz="3200" b="1" kern="1200" dirty="0" smtClean="0">
                <a:ea typeface="楷体_GB2312" pitchFamily="49" charset="-122"/>
              </a:rPr>
              <a:t>法（</a:t>
            </a:r>
            <a:r>
              <a:rPr lang="en-US" altLang="zh-CN" sz="3200" b="1" kern="1200" dirty="0" smtClean="0">
                <a:ea typeface="楷体_GB2312" pitchFamily="49" charset="-122"/>
              </a:rPr>
              <a:t>1</a:t>
            </a:r>
            <a:r>
              <a:rPr lang="zh-CN" altLang="en-US" sz="3200" b="1" kern="1200" dirty="0" smtClean="0">
                <a:ea typeface="楷体_GB2312" pitchFamily="49" charset="-122"/>
              </a:rPr>
              <a:t>）</a:t>
            </a:r>
            <a:endParaRPr lang="zh-CN" altLang="en-US" sz="3200" b="1" kern="1200" dirty="0">
              <a:ea typeface="楷体_GB2312" pitchFamily="49" charset="-122"/>
            </a:endParaRPr>
          </a:p>
        </p:txBody>
      </p:sp>
      <p:sp>
        <p:nvSpPr>
          <p:cNvPr id="34820" name="Rectangle 3"/>
          <p:cNvSpPr>
            <a:spLocks noGrp="1" noChangeArrowheads="1"/>
          </p:cNvSpPr>
          <p:nvPr>
            <p:ph type="body" idx="4294967295"/>
          </p:nvPr>
        </p:nvSpPr>
        <p:spPr>
          <a:xfrm>
            <a:off x="285720" y="1571612"/>
            <a:ext cx="8148638" cy="3671887"/>
          </a:xfrm>
        </p:spPr>
        <p:txBody>
          <a:bodyPr/>
          <a:lstStyle/>
          <a:p>
            <a:pPr eaLnBrk="1" hangingPunct="1">
              <a:lnSpc>
                <a:spcPct val="150000"/>
              </a:lnSpc>
              <a:buClr>
                <a:srgbClr val="CC3300"/>
              </a:buClr>
              <a:buFont typeface="Wingdings" pitchFamily="2" charset="2"/>
              <a:buChar char="Ø"/>
            </a:pPr>
            <a:r>
              <a:rPr lang="zh-CN" altLang="en-US" sz="2800" b="1" dirty="0" smtClean="0">
                <a:ea typeface="楷体_GB2312" pitchFamily="49" charset="-122"/>
              </a:rPr>
              <a:t>组合电路动态测试法的思路是采用</a:t>
            </a:r>
            <a:r>
              <a:rPr lang="zh-CN" altLang="en-US" sz="2800" b="1" dirty="0" smtClean="0">
                <a:solidFill>
                  <a:srgbClr val="00FF00"/>
                </a:solidFill>
                <a:ea typeface="楷体_GB2312" pitchFamily="49" charset="-122"/>
              </a:rPr>
              <a:t>穷举法</a:t>
            </a:r>
            <a:r>
              <a:rPr lang="zh-CN" altLang="en-US" sz="2800" b="1" dirty="0" smtClean="0">
                <a:ea typeface="楷体_GB2312" pitchFamily="49" charset="-122"/>
              </a:rPr>
              <a:t>。即由合适的信号源事先编辑好一组测试码，该组测试码涵盖了输入信号所有状态组合。</a:t>
            </a:r>
            <a:endParaRPr lang="en-US" altLang="zh-CN" sz="2800" b="1" dirty="0" smtClean="0">
              <a:ea typeface="楷体_GB2312" pitchFamily="49" charset="-122"/>
            </a:endParaRPr>
          </a:p>
          <a:p>
            <a:pPr eaLnBrk="1" hangingPunct="1">
              <a:lnSpc>
                <a:spcPct val="150000"/>
              </a:lnSpc>
              <a:buClr>
                <a:srgbClr val="CC3300"/>
              </a:buClr>
              <a:buFont typeface="Wingdings" pitchFamily="2" charset="2"/>
              <a:buChar char="Ø"/>
            </a:pPr>
            <a:r>
              <a:rPr lang="zh-CN" altLang="en-US" sz="2800" b="1" dirty="0" smtClean="0">
                <a:ea typeface="楷体_GB2312" pitchFamily="49" charset="-122"/>
              </a:rPr>
              <a:t>实验时，该信号源自动顺序输出该组测试码，同时用示波器观测输入与输出波形的关系，两者的关系应该符合真值表要求。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0" y="333375"/>
            <a:ext cx="6156176" cy="692150"/>
          </a:xfrm>
          <a:solidFill>
            <a:srgbClr val="92D050"/>
          </a:solidFill>
        </p:spPr>
        <p:txBody>
          <a:bodyPr/>
          <a:lstStyle/>
          <a:p>
            <a:pPr marL="514350" indent="-514350" algn="l">
              <a:buFont typeface="Arial" panose="020B0604020202020204" pitchFamily="34" charset="0"/>
              <a:buChar char="•"/>
              <a:defRPr/>
            </a:pPr>
            <a:r>
              <a:rPr lang="zh-CN" altLang="en-US" sz="3200" b="1" kern="1200" dirty="0" smtClean="0">
                <a:ea typeface="楷体_GB2312" pitchFamily="49" charset="-122"/>
              </a:rPr>
              <a:t>组合电路</a:t>
            </a:r>
            <a:r>
              <a:rPr lang="zh-CN" altLang="en-US" sz="3200" b="1" kern="1200" dirty="0">
                <a:ea typeface="楷体_GB2312" pitchFamily="49" charset="-122"/>
              </a:rPr>
              <a:t>的动态测试注意事项</a:t>
            </a:r>
          </a:p>
        </p:txBody>
      </p:sp>
      <p:sp>
        <p:nvSpPr>
          <p:cNvPr id="35844" name="Rectangle 3"/>
          <p:cNvSpPr>
            <a:spLocks noGrp="1" noChangeArrowheads="1"/>
          </p:cNvSpPr>
          <p:nvPr>
            <p:ph type="body" idx="4294967295"/>
          </p:nvPr>
        </p:nvSpPr>
        <p:spPr>
          <a:xfrm>
            <a:off x="285720" y="1357298"/>
            <a:ext cx="8497887" cy="4968875"/>
          </a:xfrm>
        </p:spPr>
        <p:txBody>
          <a:bodyPr/>
          <a:lstStyle/>
          <a:p>
            <a:pPr eaLnBrk="1" hangingPunct="1">
              <a:lnSpc>
                <a:spcPct val="150000"/>
              </a:lnSpc>
              <a:buClr>
                <a:srgbClr val="CC3300"/>
              </a:buClr>
              <a:buFont typeface="Wingdings" pitchFamily="2" charset="2"/>
              <a:buChar char="Ø"/>
            </a:pPr>
            <a:r>
              <a:rPr lang="zh-CN" altLang="en-US" sz="2200" b="1" dirty="0" smtClean="0">
                <a:ea typeface="楷体_GB2312" pitchFamily="49" charset="-122"/>
              </a:rPr>
              <a:t>示波器一般只有双踪，测试多个波形关系时有一些特定的操作要求，一般需用逻辑分析仪。</a:t>
            </a:r>
          </a:p>
          <a:p>
            <a:pPr eaLnBrk="1" hangingPunct="1">
              <a:lnSpc>
                <a:spcPct val="150000"/>
              </a:lnSpc>
              <a:buClr>
                <a:srgbClr val="CC3300"/>
              </a:buClr>
              <a:buFont typeface="Wingdings" pitchFamily="2" charset="2"/>
              <a:buChar char="Ø"/>
            </a:pPr>
            <a:r>
              <a:rPr lang="zh-CN" altLang="en-US" sz="2200" b="1" dirty="0" smtClean="0">
                <a:ea typeface="楷体_GB2312" pitchFamily="49" charset="-122"/>
              </a:rPr>
              <a:t>如果输出端</a:t>
            </a:r>
            <a:r>
              <a:rPr lang="en-US" altLang="zh-CN" sz="2200" b="1" dirty="0" smtClean="0">
                <a:ea typeface="楷体_GB2312" pitchFamily="49" charset="-122"/>
              </a:rPr>
              <a:t>F</a:t>
            </a:r>
            <a:r>
              <a:rPr lang="zh-CN" altLang="en-US" sz="2200" b="1" dirty="0" smtClean="0">
                <a:ea typeface="楷体_GB2312" pitchFamily="49" charset="-122"/>
              </a:rPr>
              <a:t>的波形不正常，可以逐个写出信号传输路径中各个门电路输出端的真值表，用示波器测量各点波形并与真值表对照。如果与真值表不符，即可判断出故障所在。</a:t>
            </a:r>
          </a:p>
          <a:p>
            <a:pPr eaLnBrk="1" hangingPunct="1">
              <a:lnSpc>
                <a:spcPct val="150000"/>
              </a:lnSpc>
              <a:buClr>
                <a:srgbClr val="CC3300"/>
              </a:buClr>
              <a:buFont typeface="Wingdings" pitchFamily="2" charset="2"/>
              <a:buChar char="Ø"/>
            </a:pPr>
            <a:r>
              <a:rPr lang="zh-CN" altLang="en-US" sz="2200" b="1" dirty="0" smtClean="0">
                <a:ea typeface="楷体_GB2312" pitchFamily="49" charset="-122"/>
              </a:rPr>
              <a:t>由于示波器的屏幕较小，分辨率也有限，可显示的信号长度有限，如果输入信号数量较多，信号序列较长</a:t>
            </a:r>
            <a:r>
              <a:rPr lang="en-US" altLang="zh-CN" sz="2200" b="1" dirty="0" smtClean="0">
                <a:ea typeface="楷体_GB2312" pitchFamily="49" charset="-122"/>
              </a:rPr>
              <a:t>(</a:t>
            </a:r>
            <a:r>
              <a:rPr lang="zh-CN" altLang="en-US" sz="2200" b="1" dirty="0" smtClean="0">
                <a:ea typeface="楷体_GB2312" pitchFamily="49" charset="-122"/>
              </a:rPr>
              <a:t>如</a:t>
            </a:r>
            <a:r>
              <a:rPr lang="en-US" altLang="zh-CN" sz="2200" b="1" dirty="0" smtClean="0">
                <a:ea typeface="楷体_GB2312" pitchFamily="49" charset="-122"/>
              </a:rPr>
              <a:t>8</a:t>
            </a:r>
            <a:r>
              <a:rPr lang="zh-CN" altLang="en-US" sz="2200" b="1" dirty="0" smtClean="0">
                <a:ea typeface="楷体_GB2312" pitchFamily="49" charset="-122"/>
              </a:rPr>
              <a:t>个输入信号的测试序列长达</a:t>
            </a:r>
            <a:r>
              <a:rPr lang="en-US" altLang="zh-CN" sz="2200" b="1" dirty="0" smtClean="0">
                <a:ea typeface="楷体_GB2312" pitchFamily="49" charset="-122"/>
              </a:rPr>
              <a:t>28</a:t>
            </a:r>
            <a:r>
              <a:rPr lang="zh-CN" altLang="en-US" sz="2200" b="1" dirty="0" smtClean="0">
                <a:ea typeface="楷体_GB2312" pitchFamily="49" charset="-122"/>
              </a:rPr>
              <a:t>＝</a:t>
            </a:r>
            <a:r>
              <a:rPr lang="en-US" altLang="zh-CN" sz="2200" b="1" dirty="0" smtClean="0">
                <a:ea typeface="楷体_GB2312" pitchFamily="49" charset="-122"/>
              </a:rPr>
              <a:t>256</a:t>
            </a:r>
            <a:r>
              <a:rPr lang="zh-CN" altLang="en-US" sz="2200" b="1" dirty="0" smtClean="0">
                <a:ea typeface="楷体_GB2312" pitchFamily="49" charset="-122"/>
              </a:rPr>
              <a:t>个</a:t>
            </a:r>
            <a:r>
              <a:rPr lang="en-US" altLang="zh-CN" sz="2200" b="1" dirty="0" smtClean="0">
                <a:ea typeface="楷体_GB2312" pitchFamily="49" charset="-122"/>
              </a:rPr>
              <a:t>)</a:t>
            </a:r>
            <a:r>
              <a:rPr lang="zh-CN" altLang="en-US" sz="2200" b="1" dirty="0" smtClean="0">
                <a:ea typeface="楷体_GB2312" pitchFamily="49" charset="-122"/>
              </a:rPr>
              <a:t>，而示波器上最多能显示出几十个信号周期的长度，这种情况正是数字电路的测试难点所在。因此，</a:t>
            </a:r>
            <a:r>
              <a:rPr lang="zh-CN" altLang="en-US" sz="2200" b="1" dirty="0" smtClean="0">
                <a:solidFill>
                  <a:srgbClr val="00FF00"/>
                </a:solidFill>
                <a:ea typeface="楷体_GB2312" pitchFamily="49" charset="-122"/>
              </a:rPr>
              <a:t>在测试长序列信号时，一般要采用数字式存储示波器或逻辑分析仪。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1" y="622300"/>
            <a:ext cx="4572000" cy="649288"/>
          </a:xfrm>
          <a:solidFill>
            <a:srgbClr val="92D050"/>
          </a:solidFill>
        </p:spPr>
        <p:txBody>
          <a:bodyPr/>
          <a:lstStyle/>
          <a:p>
            <a:pPr marL="514350" indent="-514350" algn="l">
              <a:buFont typeface="Arial" panose="020B0604020202020204" pitchFamily="34" charset="0"/>
              <a:buChar char="•"/>
              <a:defRPr/>
            </a:pPr>
            <a:r>
              <a:rPr lang="zh-CN" altLang="en-US" sz="3200" b="1" kern="1200" dirty="0" smtClean="0">
                <a:ea typeface="楷体_GB2312" pitchFamily="49" charset="-122"/>
              </a:rPr>
              <a:t>时序电路</a:t>
            </a:r>
            <a:r>
              <a:rPr lang="zh-CN" altLang="en-US" sz="3200" b="1" kern="1200" dirty="0">
                <a:ea typeface="楷体_GB2312" pitchFamily="49" charset="-122"/>
              </a:rPr>
              <a:t>的动态测试</a:t>
            </a:r>
          </a:p>
        </p:txBody>
      </p:sp>
      <p:sp>
        <p:nvSpPr>
          <p:cNvPr id="36868" name="Rectangle 3"/>
          <p:cNvSpPr>
            <a:spLocks noGrp="1" noChangeArrowheads="1"/>
          </p:cNvSpPr>
          <p:nvPr>
            <p:ph type="body" idx="4294967295"/>
          </p:nvPr>
        </p:nvSpPr>
        <p:spPr>
          <a:xfrm>
            <a:off x="285720" y="1428736"/>
            <a:ext cx="8510588" cy="5040313"/>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时序电路动态测试一般要求提供一个时钟信号</a:t>
            </a:r>
            <a:r>
              <a:rPr lang="en-US" altLang="zh-CN" sz="2400" b="1" dirty="0" smtClean="0">
                <a:ea typeface="楷体_GB2312" pitchFamily="49" charset="-122"/>
              </a:rPr>
              <a:t>CP </a:t>
            </a:r>
            <a:r>
              <a:rPr lang="zh-CN" altLang="en-US" sz="2400" b="1" dirty="0" smtClean="0">
                <a:ea typeface="楷体_GB2312" pitchFamily="49" charset="-122"/>
              </a:rPr>
              <a:t>， </a:t>
            </a:r>
            <a:r>
              <a:rPr lang="en-US" altLang="zh-CN" sz="2400" b="1" dirty="0" smtClean="0">
                <a:ea typeface="楷体_GB2312" pitchFamily="49" charset="-122"/>
              </a:rPr>
              <a:t>CP</a:t>
            </a:r>
            <a:r>
              <a:rPr lang="zh-CN" altLang="en-US" sz="2400" b="1" dirty="0" smtClean="0">
                <a:ea typeface="楷体_GB2312" pitchFamily="49" charset="-122"/>
              </a:rPr>
              <a:t>由实验箱上的连续脉冲信号提供，用示波器观测各个被测点的波形。</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有一些时序电路不但需要时钟信号，而且需要多种控制信号。例如，移位寄存器等电路除需要时钟外还需要置数控制、位移控制、加减计数方式控制等多种输入信号，如果也用穷举法产生所有控制功能端的组合测试信号，则会使测试码非常长，以致用示波器无法观测一个完整的测试序列信号。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2662238" y="374650"/>
            <a:ext cx="6481762" cy="631825"/>
          </a:xfrm>
          <a:solidFill>
            <a:srgbClr val="92D050"/>
          </a:solidFill>
        </p:spPr>
        <p:txBody>
          <a:bodyPr/>
          <a:lstStyle/>
          <a:p>
            <a:pPr marL="514350" indent="-514350">
              <a:buFont typeface="Arial" panose="020B0604020202020204" pitchFamily="34" charset="0"/>
              <a:buChar char="•"/>
              <a:defRPr/>
            </a:pPr>
            <a:r>
              <a:rPr lang="zh-CN" altLang="en-US" sz="3200" b="1" kern="1200" dirty="0" smtClean="0">
                <a:ea typeface="楷体_GB2312" pitchFamily="49" charset="-122"/>
              </a:rPr>
              <a:t>时序电路</a:t>
            </a:r>
            <a:r>
              <a:rPr lang="zh-CN" altLang="en-US" sz="3200" b="1" kern="1200" dirty="0">
                <a:ea typeface="楷体_GB2312" pitchFamily="49" charset="-122"/>
              </a:rPr>
              <a:t>动态测试的注意事项</a:t>
            </a:r>
          </a:p>
        </p:txBody>
      </p:sp>
      <p:sp>
        <p:nvSpPr>
          <p:cNvPr id="37892" name="Rectangle 3"/>
          <p:cNvSpPr>
            <a:spLocks noGrp="1" noChangeArrowheads="1"/>
          </p:cNvSpPr>
          <p:nvPr>
            <p:ph type="body" idx="4294967295"/>
          </p:nvPr>
        </p:nvSpPr>
        <p:spPr>
          <a:xfrm>
            <a:off x="214282" y="1142984"/>
            <a:ext cx="8588375" cy="5111750"/>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当时序电路的数据控制等外部输入信号较多时，用穷举法提供动态测试信号比较困难。应采用静态与动态相结合的方法，即用静态方式给出某些输入的数据和控制信号</a:t>
            </a:r>
            <a:r>
              <a:rPr lang="en-US" altLang="zh-CN" sz="2400" b="1" dirty="0" smtClean="0">
                <a:ea typeface="楷体_GB2312" pitchFamily="49" charset="-122"/>
              </a:rPr>
              <a:t>(</a:t>
            </a:r>
            <a:r>
              <a:rPr lang="zh-CN" altLang="en-US" sz="2400" b="1" dirty="0" smtClean="0">
                <a:ea typeface="楷体_GB2312" pitchFamily="49" charset="-122"/>
              </a:rPr>
              <a:t>如置数、位移控制等</a:t>
            </a:r>
            <a:r>
              <a:rPr lang="en-US" altLang="zh-CN" sz="2400" b="1" dirty="0" smtClean="0">
                <a:ea typeface="楷体_GB2312" pitchFamily="49" charset="-122"/>
              </a:rPr>
              <a:t>)</a:t>
            </a:r>
            <a:r>
              <a:rPr lang="zh-CN" altLang="en-US" sz="2400" b="1" dirty="0" smtClean="0">
                <a:ea typeface="楷体_GB2312" pitchFamily="49" charset="-122"/>
              </a:rPr>
              <a:t>，在给定的各种控制状态进行动态测试。</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当需要用示波器同时显示两个波形时，应正确选择示波器的“触发信源”，应选用</a:t>
            </a:r>
            <a:r>
              <a:rPr lang="zh-CN" altLang="en-US" sz="2400" b="1" dirty="0" smtClean="0">
                <a:solidFill>
                  <a:srgbClr val="00FF00"/>
                </a:solidFill>
                <a:ea typeface="楷体_GB2312" pitchFamily="49" charset="-122"/>
              </a:rPr>
              <a:t>周期最长的（边沿最少）一路信号作为内触发信源，并调节电平旋钮</a:t>
            </a:r>
            <a:r>
              <a:rPr lang="zh-CN" altLang="en-US" sz="2400" b="1" dirty="0" smtClean="0">
                <a:ea typeface="楷体_GB2312" pitchFamily="49" charset="-122"/>
              </a:rPr>
              <a:t>。通常这样就可正确稳定地显示出两个被测波形。</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rrowheads="1"/>
          </p:cNvSpPr>
          <p:nvPr>
            <p:ph type="title" idx="4294967295"/>
          </p:nvPr>
        </p:nvSpPr>
        <p:spPr>
          <a:xfrm>
            <a:off x="0" y="63500"/>
            <a:ext cx="8362950" cy="779463"/>
          </a:xfrm>
        </p:spPr>
        <p:txBody>
          <a:bodyPr/>
          <a:lstStyle/>
          <a:p>
            <a:r>
              <a:rPr lang="zh-CN" altLang="en-US" dirty="0">
                <a:ea typeface="华文中宋" panose="02010600040101010101" pitchFamily="2" charset="-122"/>
              </a:rPr>
              <a:t>电 路 图 绘 制</a:t>
            </a:r>
          </a:p>
        </p:txBody>
      </p:sp>
      <p:sp>
        <p:nvSpPr>
          <p:cNvPr id="433155" name="Rectangle 3"/>
          <p:cNvSpPr>
            <a:spLocks noChangeArrowheads="1"/>
          </p:cNvSpPr>
          <p:nvPr/>
        </p:nvSpPr>
        <p:spPr bwMode="gray">
          <a:xfrm>
            <a:off x="576584" y="1089025"/>
            <a:ext cx="8243888" cy="5453801"/>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627063" algn="l">
              <a:defRPr>
                <a:solidFill>
                  <a:schemeClr val="tx1"/>
                </a:solidFill>
                <a:latin typeface="Arial" panose="020B0604020202020204" pitchFamily="34" charset="0"/>
                <a:ea typeface="宋体" panose="02010600030101010101" pitchFamily="2" charset="-122"/>
              </a:defRPr>
            </a:lvl2pPr>
            <a:lvl3pPr marL="1625600" algn="l">
              <a:defRPr>
                <a:solidFill>
                  <a:schemeClr val="tx1"/>
                </a:solidFill>
                <a:latin typeface="Arial" panose="020B0604020202020204" pitchFamily="34" charset="0"/>
                <a:ea typeface="宋体" panose="02010600030101010101" pitchFamily="2" charset="-122"/>
              </a:defRPr>
            </a:lvl3pPr>
            <a:lvl4pPr marL="1804988" algn="l">
              <a:defRPr>
                <a:solidFill>
                  <a:schemeClr val="tx1"/>
                </a:solidFill>
                <a:latin typeface="Arial" panose="020B0604020202020204" pitchFamily="34" charset="0"/>
                <a:ea typeface="宋体" panose="02010600030101010101" pitchFamily="2" charset="-122"/>
              </a:defRPr>
            </a:lvl4pPr>
            <a:lvl5pPr marL="1984375" algn="l">
              <a:defRPr>
                <a:solidFill>
                  <a:schemeClr val="tx1"/>
                </a:solidFill>
                <a:latin typeface="Arial" panose="020B0604020202020204" pitchFamily="34" charset="0"/>
                <a:ea typeface="宋体" panose="02010600030101010101" pitchFamily="2" charset="-122"/>
              </a:defRPr>
            </a:lvl5pPr>
            <a:lvl6pPr marL="244157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877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597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317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130000"/>
              </a:lnSpc>
              <a:buFont typeface="Wingdings" panose="05000000000000000000" pitchFamily="2" charset="2"/>
              <a:buChar char="u"/>
            </a:pPr>
            <a:r>
              <a:rPr kumimoji="1" lang="zh-CN" altLang="en-US" sz="2800" b="1" dirty="0">
                <a:solidFill>
                  <a:srgbClr val="FF0000"/>
                </a:solidFill>
                <a:latin typeface="微软雅黑" panose="020B0503020204020204" pitchFamily="34" charset="-122"/>
                <a:ea typeface="微软雅黑" panose="020B0503020204020204" pitchFamily="34" charset="-122"/>
              </a:rPr>
              <a:t>电路符号绘制要求 </a:t>
            </a:r>
            <a:r>
              <a:rPr kumimoji="1" lang="en-US" altLang="zh-CN" sz="2800" b="1" dirty="0">
                <a:solidFill>
                  <a:srgbClr val="FF0000"/>
                </a:solidFill>
                <a:latin typeface="微软雅黑" panose="020B0503020204020204" pitchFamily="34" charset="-122"/>
                <a:ea typeface="微软雅黑" panose="020B0503020204020204" pitchFamily="34" charset="-122"/>
              </a:rPr>
              <a:t>P2</a:t>
            </a:r>
          </a:p>
          <a:p>
            <a:pPr eaLnBrk="0" hangingPunct="0">
              <a:lnSpc>
                <a:spcPct val="130000"/>
              </a:lnSpc>
              <a:buFont typeface="Wingdings" panose="05000000000000000000" pitchFamily="2" charset="2"/>
              <a:buNone/>
            </a:pPr>
            <a:r>
              <a:rPr kumimoji="1" lang="en-US" altLang="zh-CN" sz="2400" b="1" dirty="0">
                <a:latin typeface="微软雅黑" panose="020B0503020204020204" pitchFamily="34" charset="-122"/>
                <a:ea typeface="微软雅黑" panose="020B0503020204020204" pitchFamily="34" charset="-122"/>
              </a:rPr>
              <a:t>1</a:t>
            </a:r>
            <a:r>
              <a:rPr kumimoji="1" lang="zh-CN" altLang="en-US" sz="2400" b="1" dirty="0">
                <a:latin typeface="微软雅黑" panose="020B0503020204020204" pitchFamily="34" charset="-122"/>
                <a:ea typeface="微软雅黑" panose="020B0503020204020204" pitchFamily="34" charset="-122"/>
              </a:rPr>
              <a:t>、布局要求</a:t>
            </a:r>
          </a:p>
          <a:p>
            <a:pPr eaLnBrk="0" hangingPunct="0">
              <a:lnSpc>
                <a:spcPct val="130000"/>
              </a:lnSpc>
              <a:buFont typeface="Wingdings" panose="05000000000000000000" pitchFamily="2" charset="2"/>
              <a:buNone/>
            </a:pPr>
            <a:r>
              <a:rPr kumimoji="1" lang="en-US" altLang="zh-CN" sz="2400" b="1" dirty="0">
                <a:latin typeface="微软雅黑" panose="020B0503020204020204" pitchFamily="34" charset="-122"/>
                <a:ea typeface="微软雅黑" panose="020B0503020204020204" pitchFamily="34" charset="-122"/>
              </a:rPr>
              <a:t>2</a:t>
            </a:r>
            <a:r>
              <a:rPr kumimoji="1" lang="zh-CN" altLang="en-US" sz="2400" b="1" dirty="0">
                <a:latin typeface="微软雅黑" panose="020B0503020204020204" pitchFamily="34" charset="-122"/>
                <a:ea typeface="微软雅黑" panose="020B0503020204020204" pitchFamily="34" charset="-122"/>
              </a:rPr>
              <a:t>、符号的绘制要求</a:t>
            </a:r>
          </a:p>
          <a:p>
            <a:pPr lvl="1" eaLnBrk="0" hangingPunct="0">
              <a:lnSpc>
                <a:spcPct val="130000"/>
              </a:lnSpc>
              <a:buSzPct val="60000"/>
              <a:buFont typeface="宋体" panose="02010600030101010101" pitchFamily="2" charset="-122"/>
              <a:buChar char="★"/>
            </a:pPr>
            <a:r>
              <a:rPr kumimoji="1" lang="zh-CN" altLang="en-US" sz="2400" b="1" dirty="0">
                <a:latin typeface="微软雅黑" panose="020B0503020204020204" pitchFamily="34" charset="-122"/>
                <a:ea typeface="微软雅黑" panose="020B0503020204020204" pitchFamily="34" charset="-122"/>
              </a:rPr>
              <a:t>符号方向</a:t>
            </a:r>
          </a:p>
          <a:p>
            <a:pPr lvl="1" eaLnBrk="0" hangingPunct="0">
              <a:lnSpc>
                <a:spcPct val="130000"/>
              </a:lnSpc>
              <a:buSzPct val="60000"/>
              <a:buFont typeface="宋体" panose="02010600030101010101" pitchFamily="2" charset="-122"/>
              <a:buChar char="★"/>
            </a:pPr>
            <a:r>
              <a:rPr kumimoji="1" lang="zh-CN" altLang="en-US" sz="2400" b="1" dirty="0">
                <a:latin typeface="微软雅黑" panose="020B0503020204020204" pitchFamily="34" charset="-122"/>
                <a:ea typeface="微软雅黑" panose="020B0503020204020204" pitchFamily="34" charset="-122"/>
              </a:rPr>
              <a:t>内含多个单元电路的小规模集成电路符号画法</a:t>
            </a:r>
          </a:p>
          <a:p>
            <a:pPr lvl="1" eaLnBrk="0" hangingPunct="0">
              <a:lnSpc>
                <a:spcPct val="130000"/>
              </a:lnSpc>
              <a:buSzPct val="60000"/>
              <a:buFont typeface="宋体" panose="02010600030101010101" pitchFamily="2" charset="-122"/>
              <a:buChar char="★"/>
            </a:pPr>
            <a:r>
              <a:rPr kumimoji="1" lang="zh-CN" altLang="en-US" sz="2400" b="1" dirty="0">
                <a:latin typeface="微软雅黑" panose="020B0503020204020204" pitchFamily="34" charset="-122"/>
                <a:ea typeface="微软雅黑" panose="020B0503020204020204" pitchFamily="34" charset="-122"/>
              </a:rPr>
              <a:t>中、大规模集成电路符号的画法</a:t>
            </a:r>
          </a:p>
          <a:p>
            <a:pPr lvl="1" eaLnBrk="0" hangingPunct="0">
              <a:lnSpc>
                <a:spcPct val="130000"/>
              </a:lnSpc>
              <a:buSzPct val="60000"/>
              <a:buFont typeface="宋体" panose="02010600030101010101" pitchFamily="2" charset="-122"/>
              <a:buChar char="★"/>
            </a:pPr>
            <a:r>
              <a:rPr kumimoji="1" lang="zh-CN" altLang="en-US" sz="2400" b="1" dirty="0">
                <a:solidFill>
                  <a:srgbClr val="FF0000"/>
                </a:solidFill>
                <a:latin typeface="微软雅黑" panose="020B0503020204020204" pitchFamily="34" charset="-122"/>
                <a:ea typeface="微软雅黑" panose="020B0503020204020204" pitchFamily="34" charset="-122"/>
              </a:rPr>
              <a:t>管脚标号方法及其重要性</a:t>
            </a:r>
          </a:p>
          <a:p>
            <a:pPr lvl="1" eaLnBrk="0" hangingPunct="0">
              <a:lnSpc>
                <a:spcPct val="130000"/>
              </a:lnSpc>
              <a:buSzPct val="60000"/>
              <a:buFont typeface="宋体" panose="02010600030101010101" pitchFamily="2" charset="-122"/>
              <a:buChar char="★"/>
            </a:pPr>
            <a:r>
              <a:rPr kumimoji="1" lang="zh-CN" altLang="en-US" sz="2400" b="1" dirty="0">
                <a:latin typeface="微软雅黑" panose="020B0503020204020204" pitchFamily="34" charset="-122"/>
                <a:ea typeface="微软雅黑" panose="020B0503020204020204" pitchFamily="34" charset="-122"/>
              </a:rPr>
              <a:t>元件的编号和型号的标注</a:t>
            </a:r>
          </a:p>
          <a:p>
            <a:pPr eaLnBrk="0" hangingPunct="0">
              <a:lnSpc>
                <a:spcPct val="130000"/>
              </a:lnSpc>
              <a:buSzPct val="60000"/>
              <a:buFont typeface="Wingdings" panose="05000000000000000000" pitchFamily="2" charset="2"/>
              <a:buNone/>
            </a:pPr>
            <a:r>
              <a:rPr kumimoji="1" lang="en-US" altLang="zh-CN" sz="2400" b="1" dirty="0">
                <a:latin typeface="微软雅黑" panose="020B0503020204020204" pitchFamily="34" charset="-122"/>
                <a:ea typeface="微软雅黑" panose="020B0503020204020204" pitchFamily="34" charset="-122"/>
              </a:rPr>
              <a:t>3</a:t>
            </a:r>
            <a:r>
              <a:rPr kumimoji="1" lang="zh-CN" altLang="en-US" sz="2400" b="1" dirty="0">
                <a:latin typeface="微软雅黑" panose="020B0503020204020204" pitchFamily="34" charset="-122"/>
                <a:ea typeface="微软雅黑" panose="020B0503020204020204" pitchFamily="34" charset="-122"/>
              </a:rPr>
              <a:t>、导线的画法：</a:t>
            </a:r>
          </a:p>
          <a:p>
            <a:pPr lvl="1" eaLnBrk="0" hangingPunct="0">
              <a:lnSpc>
                <a:spcPct val="130000"/>
              </a:lnSpc>
              <a:buSzPct val="60000"/>
              <a:buFont typeface="Wingdings" panose="05000000000000000000" pitchFamily="2" charset="2"/>
              <a:buNone/>
            </a:pPr>
            <a:r>
              <a:rPr kumimoji="1" lang="zh-CN" altLang="en-US" sz="2400" b="1" dirty="0">
                <a:latin typeface="微软雅黑" panose="020B0503020204020204" pitchFamily="34" charset="-122"/>
                <a:ea typeface="微软雅黑" panose="020B0503020204020204" pitchFamily="34" charset="-122"/>
              </a:rPr>
              <a:t>   方向   交点   </a:t>
            </a:r>
            <a:r>
              <a:rPr kumimoji="1" lang="zh-CN" altLang="en-US" sz="2400" b="1" dirty="0" smtClean="0">
                <a:latin typeface="微软雅黑" panose="020B0503020204020204" pitchFamily="34" charset="-122"/>
                <a:ea typeface="微软雅黑" panose="020B0503020204020204" pitchFamily="34" charset="-122"/>
              </a:rPr>
              <a:t>端点</a:t>
            </a:r>
            <a:endParaRPr kumimoji="1" lang="en-US" altLang="zh-CN" sz="2400" b="1" dirty="0">
              <a:latin typeface="微软雅黑" panose="020B0503020204020204" pitchFamily="34" charset="-122"/>
              <a:ea typeface="微软雅黑" panose="020B0503020204020204" pitchFamily="34" charset="-122"/>
            </a:endParaRPr>
          </a:p>
          <a:p>
            <a:pPr marL="0" lvl="1" eaLnBrk="0" hangingPunct="0">
              <a:lnSpc>
                <a:spcPct val="130000"/>
              </a:lnSpc>
              <a:buSzPct val="60000"/>
              <a:buFont typeface="Wingdings" panose="05000000000000000000" pitchFamily="2" charset="2"/>
              <a:buNone/>
            </a:pPr>
            <a:r>
              <a:rPr kumimoji="1" lang="en-US" altLang="zh-CN" sz="2400" b="1" dirty="0" smtClean="0">
                <a:latin typeface="微软雅黑" panose="020B0503020204020204" pitchFamily="34" charset="-122"/>
                <a:ea typeface="微软雅黑" panose="020B0503020204020204" pitchFamily="34" charset="-122"/>
              </a:rPr>
              <a:t>4</a:t>
            </a:r>
            <a:r>
              <a:rPr kumimoji="1" lang="zh-CN" altLang="en-US" sz="2400" b="1" dirty="0">
                <a:latin typeface="微软雅黑" panose="020B0503020204020204" pitchFamily="34" charset="-122"/>
                <a:ea typeface="微软雅黑" panose="020B0503020204020204" pitchFamily="34" charset="-122"/>
              </a:rPr>
              <a:t>、信号名称的标注</a:t>
            </a:r>
          </a:p>
        </p:txBody>
      </p:sp>
    </p:spTree>
    <p:extLst>
      <p:ext uri="{BB962C8B-B14F-4D97-AF65-F5344CB8AC3E}">
        <p14:creationId xmlns:p14="http://schemas.microsoft.com/office/powerpoint/2010/main" xmlns="" val="1924688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wipe(left)">
                                      <p:cBhvr>
                                        <p:cTn id="7" dur="500"/>
                                        <p:tgtEl>
                                          <p:spTgt spid="43315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33155">
                                            <p:txEl>
                                              <p:pRg st="1" end="1"/>
                                            </p:txEl>
                                          </p:spTgt>
                                        </p:tgtEl>
                                        <p:attrNameLst>
                                          <p:attrName>style.visibility</p:attrName>
                                        </p:attrNameLst>
                                      </p:cBhvr>
                                      <p:to>
                                        <p:strVal val="visible"/>
                                      </p:to>
                                    </p:set>
                                    <p:animEffect transition="in" filter="wipe(left)">
                                      <p:cBhvr>
                                        <p:cTn id="10" dur="500"/>
                                        <p:tgtEl>
                                          <p:spTgt spid="43315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33155">
                                            <p:txEl>
                                              <p:pRg st="2" end="2"/>
                                            </p:txEl>
                                          </p:spTgt>
                                        </p:tgtEl>
                                        <p:attrNameLst>
                                          <p:attrName>style.visibility</p:attrName>
                                        </p:attrNameLst>
                                      </p:cBhvr>
                                      <p:to>
                                        <p:strVal val="visible"/>
                                      </p:to>
                                    </p:set>
                                    <p:animEffect transition="in" filter="wipe(left)">
                                      <p:cBhvr>
                                        <p:cTn id="13" dur="500"/>
                                        <p:tgtEl>
                                          <p:spTgt spid="43315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33155">
                                            <p:txEl>
                                              <p:pRg st="3" end="3"/>
                                            </p:txEl>
                                          </p:spTgt>
                                        </p:tgtEl>
                                        <p:attrNameLst>
                                          <p:attrName>style.visibility</p:attrName>
                                        </p:attrNameLst>
                                      </p:cBhvr>
                                      <p:to>
                                        <p:strVal val="visible"/>
                                      </p:to>
                                    </p:set>
                                    <p:animEffect transition="in" filter="wipe(left)">
                                      <p:cBhvr>
                                        <p:cTn id="16" dur="500"/>
                                        <p:tgtEl>
                                          <p:spTgt spid="43315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33155">
                                            <p:txEl>
                                              <p:pRg st="4" end="4"/>
                                            </p:txEl>
                                          </p:spTgt>
                                        </p:tgtEl>
                                        <p:attrNameLst>
                                          <p:attrName>style.visibility</p:attrName>
                                        </p:attrNameLst>
                                      </p:cBhvr>
                                      <p:to>
                                        <p:strVal val="visible"/>
                                      </p:to>
                                    </p:set>
                                    <p:animEffect transition="in" filter="wipe(left)">
                                      <p:cBhvr>
                                        <p:cTn id="19" dur="500"/>
                                        <p:tgtEl>
                                          <p:spTgt spid="433155">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33155">
                                            <p:txEl>
                                              <p:pRg st="5" end="5"/>
                                            </p:txEl>
                                          </p:spTgt>
                                        </p:tgtEl>
                                        <p:attrNameLst>
                                          <p:attrName>style.visibility</p:attrName>
                                        </p:attrNameLst>
                                      </p:cBhvr>
                                      <p:to>
                                        <p:strVal val="visible"/>
                                      </p:to>
                                    </p:set>
                                    <p:animEffect transition="in" filter="wipe(left)">
                                      <p:cBhvr>
                                        <p:cTn id="22" dur="500"/>
                                        <p:tgtEl>
                                          <p:spTgt spid="433155">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33155">
                                            <p:txEl>
                                              <p:pRg st="6" end="6"/>
                                            </p:txEl>
                                          </p:spTgt>
                                        </p:tgtEl>
                                        <p:attrNameLst>
                                          <p:attrName>style.visibility</p:attrName>
                                        </p:attrNameLst>
                                      </p:cBhvr>
                                      <p:to>
                                        <p:strVal val="visible"/>
                                      </p:to>
                                    </p:set>
                                    <p:animEffect transition="in" filter="wipe(left)">
                                      <p:cBhvr>
                                        <p:cTn id="25" dur="500"/>
                                        <p:tgtEl>
                                          <p:spTgt spid="433155">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33155">
                                            <p:txEl>
                                              <p:pRg st="7" end="7"/>
                                            </p:txEl>
                                          </p:spTgt>
                                        </p:tgtEl>
                                        <p:attrNameLst>
                                          <p:attrName>style.visibility</p:attrName>
                                        </p:attrNameLst>
                                      </p:cBhvr>
                                      <p:to>
                                        <p:strVal val="visible"/>
                                      </p:to>
                                    </p:set>
                                    <p:animEffect transition="in" filter="wipe(left)">
                                      <p:cBhvr>
                                        <p:cTn id="28" dur="500"/>
                                        <p:tgtEl>
                                          <p:spTgt spid="433155">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33155">
                                            <p:txEl>
                                              <p:pRg st="8" end="8"/>
                                            </p:txEl>
                                          </p:spTgt>
                                        </p:tgtEl>
                                        <p:attrNameLst>
                                          <p:attrName>style.visibility</p:attrName>
                                        </p:attrNameLst>
                                      </p:cBhvr>
                                      <p:to>
                                        <p:strVal val="visible"/>
                                      </p:to>
                                    </p:set>
                                    <p:animEffect transition="in" filter="wipe(left)">
                                      <p:cBhvr>
                                        <p:cTn id="31" dur="500"/>
                                        <p:tgtEl>
                                          <p:spTgt spid="433155">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33155">
                                            <p:txEl>
                                              <p:pRg st="9" end="9"/>
                                            </p:txEl>
                                          </p:spTgt>
                                        </p:tgtEl>
                                        <p:attrNameLst>
                                          <p:attrName>style.visibility</p:attrName>
                                        </p:attrNameLst>
                                      </p:cBhvr>
                                      <p:to>
                                        <p:strVal val="visible"/>
                                      </p:to>
                                    </p:set>
                                    <p:animEffect transition="in" filter="wipe(left)">
                                      <p:cBhvr>
                                        <p:cTn id="34" dur="500"/>
                                        <p:tgtEl>
                                          <p:spTgt spid="433155">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33155">
                                            <p:txEl>
                                              <p:pRg st="10" end="10"/>
                                            </p:txEl>
                                          </p:spTgt>
                                        </p:tgtEl>
                                        <p:attrNameLst>
                                          <p:attrName>style.visibility</p:attrName>
                                        </p:attrNameLst>
                                      </p:cBhvr>
                                      <p:to>
                                        <p:strVal val="visible"/>
                                      </p:to>
                                    </p:set>
                                    <p:animEffect transition="in" filter="wipe(left)">
                                      <p:cBhvr>
                                        <p:cTn id="37" dur="500"/>
                                        <p:tgtEl>
                                          <p:spTgt spid="433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rrowheads="1"/>
          </p:cNvSpPr>
          <p:nvPr>
            <p:ph type="title" idx="4294967295"/>
          </p:nvPr>
        </p:nvSpPr>
        <p:spPr>
          <a:xfrm>
            <a:off x="0" y="136525"/>
            <a:ext cx="8362950" cy="777875"/>
          </a:xfrm>
        </p:spPr>
        <p:txBody>
          <a:bodyPr/>
          <a:lstStyle/>
          <a:p>
            <a:r>
              <a:rPr lang="zh-CN" altLang="en-US" dirty="0">
                <a:ea typeface="华文中宋" panose="02010600040101010101" pitchFamily="2" charset="-122"/>
              </a:rPr>
              <a:t>电 路 图 绘 制</a:t>
            </a:r>
          </a:p>
        </p:txBody>
      </p:sp>
      <p:sp>
        <p:nvSpPr>
          <p:cNvPr id="434179" name="Rectangle 3"/>
          <p:cNvSpPr>
            <a:spLocks noChangeArrowheads="1"/>
          </p:cNvSpPr>
          <p:nvPr/>
        </p:nvSpPr>
        <p:spPr bwMode="gray">
          <a:xfrm>
            <a:off x="471108" y="1390546"/>
            <a:ext cx="7956550" cy="4515660"/>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446088" algn="l">
              <a:defRPr>
                <a:solidFill>
                  <a:schemeClr val="tx1"/>
                </a:solidFill>
                <a:latin typeface="Arial" panose="020B0604020202020204" pitchFamily="34" charset="0"/>
                <a:ea typeface="宋体" panose="02010600030101010101" pitchFamily="2" charset="-122"/>
              </a:defRPr>
            </a:lvl2pPr>
            <a:lvl3pPr marL="1625600" algn="l">
              <a:defRPr>
                <a:solidFill>
                  <a:schemeClr val="tx1"/>
                </a:solidFill>
                <a:latin typeface="Arial" panose="020B0604020202020204" pitchFamily="34" charset="0"/>
                <a:ea typeface="宋体" panose="02010600030101010101" pitchFamily="2" charset="-122"/>
              </a:defRPr>
            </a:lvl3pPr>
            <a:lvl4pPr marL="1804988" algn="l">
              <a:defRPr>
                <a:solidFill>
                  <a:schemeClr val="tx1"/>
                </a:solidFill>
                <a:latin typeface="Arial" panose="020B0604020202020204" pitchFamily="34" charset="0"/>
                <a:ea typeface="宋体" panose="02010600030101010101" pitchFamily="2" charset="-122"/>
              </a:defRPr>
            </a:lvl4pPr>
            <a:lvl5pPr marL="1984375" algn="l">
              <a:defRPr>
                <a:solidFill>
                  <a:schemeClr val="tx1"/>
                </a:solidFill>
                <a:latin typeface="Arial" panose="020B0604020202020204" pitchFamily="34" charset="0"/>
                <a:ea typeface="宋体" panose="02010600030101010101" pitchFamily="2" charset="-122"/>
              </a:defRPr>
            </a:lvl5pPr>
            <a:lvl6pPr marL="244157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877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597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317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pPr>
            <a:r>
              <a:rPr kumimoji="1" lang="zh-CN" altLang="en-US" sz="2800" b="1" dirty="0">
                <a:solidFill>
                  <a:srgbClr val="FF0000"/>
                </a:solidFill>
                <a:latin typeface="微软雅黑" panose="020B0503020204020204" pitchFamily="34" charset="-122"/>
                <a:ea typeface="微软雅黑" panose="020B0503020204020204" pitchFamily="34" charset="-122"/>
              </a:rPr>
              <a:t>电路图绘制注意事项</a:t>
            </a:r>
            <a:endParaRPr kumimoji="1" lang="zh-CN" altLang="en-US" sz="2800" b="1" dirty="0">
              <a:latin typeface="微软雅黑" panose="020B0503020204020204" pitchFamily="34" charset="-122"/>
              <a:ea typeface="微软雅黑" panose="020B0503020204020204" pitchFamily="34" charset="-122"/>
            </a:endParaRPr>
          </a:p>
          <a:p>
            <a:pPr lvl="1" eaLnBrk="0" hangingPunct="0">
              <a:lnSpc>
                <a:spcPct val="150000"/>
              </a:lnSpc>
              <a:buFontTx/>
              <a:buChar char="•"/>
            </a:pPr>
            <a:r>
              <a:rPr kumimoji="1" lang="zh-CN" altLang="en-US" sz="2800" b="1" dirty="0">
                <a:latin typeface="微软雅黑" panose="020B0503020204020204" pitchFamily="34" charset="-122"/>
                <a:ea typeface="微软雅黑" panose="020B0503020204020204" pitchFamily="34" charset="-122"/>
              </a:rPr>
              <a:t>不可画成</a:t>
            </a:r>
            <a:r>
              <a:rPr kumimoji="1" lang="zh-CN" altLang="en-US" sz="2800" b="1" dirty="0">
                <a:solidFill>
                  <a:srgbClr val="FF0000"/>
                </a:solidFill>
                <a:latin typeface="微软雅黑" panose="020B0503020204020204" pitchFamily="34" charset="-122"/>
                <a:ea typeface="微软雅黑" panose="020B0503020204020204" pitchFamily="34" charset="-122"/>
              </a:rPr>
              <a:t>连线图</a:t>
            </a:r>
            <a:r>
              <a:rPr kumimoji="1" lang="zh-CN" altLang="en-US" sz="2800" b="1" dirty="0">
                <a:latin typeface="微软雅黑" panose="020B0503020204020204" pitchFamily="34" charset="-122"/>
                <a:ea typeface="微软雅黑" panose="020B0503020204020204" pitchFamily="34" charset="-122"/>
              </a:rPr>
              <a:t>，否则无法表述逻辑关系，无可读性。</a:t>
            </a:r>
          </a:p>
          <a:p>
            <a:pPr lvl="1" eaLnBrk="0" hangingPunct="0">
              <a:lnSpc>
                <a:spcPct val="150000"/>
              </a:lnSpc>
              <a:buFontTx/>
              <a:buChar char="•"/>
            </a:pPr>
            <a:r>
              <a:rPr kumimoji="1" lang="zh-CN" altLang="en-US" sz="2800" b="1" dirty="0">
                <a:latin typeface="微软雅黑" panose="020B0503020204020204" pitchFamily="34" charset="-122"/>
                <a:ea typeface="微软雅黑" panose="020B0503020204020204" pitchFamily="34" charset="-122"/>
              </a:rPr>
              <a:t>电源和地线管脚和连线可以略去。</a:t>
            </a:r>
          </a:p>
          <a:p>
            <a:pPr lvl="1" eaLnBrk="0" hangingPunct="0">
              <a:lnSpc>
                <a:spcPct val="150000"/>
              </a:lnSpc>
              <a:buFontTx/>
              <a:buChar char="•"/>
            </a:pPr>
            <a:r>
              <a:rPr kumimoji="1" lang="zh-CN" altLang="en-US" sz="2800" b="1" dirty="0">
                <a:latin typeface="微软雅黑" panose="020B0503020204020204" pitchFamily="34" charset="-122"/>
                <a:ea typeface="微软雅黑" panose="020B0503020204020204" pitchFamily="34" charset="-122"/>
              </a:rPr>
              <a:t>长线可以通过加网络名的方式连接。</a:t>
            </a:r>
          </a:p>
          <a:p>
            <a:pPr lvl="1" eaLnBrk="0" hangingPunct="0">
              <a:lnSpc>
                <a:spcPct val="150000"/>
              </a:lnSpc>
              <a:buFontTx/>
              <a:buChar char="•"/>
            </a:pPr>
            <a:r>
              <a:rPr kumimoji="1" lang="zh-CN" altLang="en-US" sz="2800" b="1" dirty="0">
                <a:solidFill>
                  <a:srgbClr val="FF0000"/>
                </a:solidFill>
                <a:latin typeface="微软雅黑" panose="020B0503020204020204" pitchFamily="34" charset="-122"/>
                <a:ea typeface="微软雅黑" panose="020B0503020204020204" pitchFamily="34" charset="-122"/>
              </a:rPr>
              <a:t>必须注明管脚号、元件编号和元件型号，否则无法装配和调测。</a:t>
            </a:r>
          </a:p>
        </p:txBody>
      </p:sp>
    </p:spTree>
    <p:extLst>
      <p:ext uri="{BB962C8B-B14F-4D97-AF65-F5344CB8AC3E}">
        <p14:creationId xmlns:p14="http://schemas.microsoft.com/office/powerpoint/2010/main" xmlns="" val="2388236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wipe(left)">
                                      <p:cBhvr>
                                        <p:cTn id="7" dur="500"/>
                                        <p:tgtEl>
                                          <p:spTgt spid="43417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34179">
                                            <p:txEl>
                                              <p:pRg st="1" end="1"/>
                                            </p:txEl>
                                          </p:spTgt>
                                        </p:tgtEl>
                                        <p:attrNameLst>
                                          <p:attrName>style.visibility</p:attrName>
                                        </p:attrNameLst>
                                      </p:cBhvr>
                                      <p:to>
                                        <p:strVal val="visible"/>
                                      </p:to>
                                    </p:set>
                                    <p:animEffect transition="in" filter="wipe(left)">
                                      <p:cBhvr>
                                        <p:cTn id="10" dur="500"/>
                                        <p:tgtEl>
                                          <p:spTgt spid="43417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34179">
                                            <p:txEl>
                                              <p:pRg st="2" end="2"/>
                                            </p:txEl>
                                          </p:spTgt>
                                        </p:tgtEl>
                                        <p:attrNameLst>
                                          <p:attrName>style.visibility</p:attrName>
                                        </p:attrNameLst>
                                      </p:cBhvr>
                                      <p:to>
                                        <p:strVal val="visible"/>
                                      </p:to>
                                    </p:set>
                                    <p:animEffect transition="in" filter="wipe(left)">
                                      <p:cBhvr>
                                        <p:cTn id="13" dur="500"/>
                                        <p:tgtEl>
                                          <p:spTgt spid="434179">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34179">
                                            <p:txEl>
                                              <p:pRg st="3" end="3"/>
                                            </p:txEl>
                                          </p:spTgt>
                                        </p:tgtEl>
                                        <p:attrNameLst>
                                          <p:attrName>style.visibility</p:attrName>
                                        </p:attrNameLst>
                                      </p:cBhvr>
                                      <p:to>
                                        <p:strVal val="visible"/>
                                      </p:to>
                                    </p:set>
                                    <p:animEffect transition="in" filter="wipe(left)">
                                      <p:cBhvr>
                                        <p:cTn id="16" dur="500"/>
                                        <p:tgtEl>
                                          <p:spTgt spid="434179">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34179">
                                            <p:txEl>
                                              <p:pRg st="4" end="4"/>
                                            </p:txEl>
                                          </p:spTgt>
                                        </p:tgtEl>
                                        <p:attrNameLst>
                                          <p:attrName>style.visibility</p:attrName>
                                        </p:attrNameLst>
                                      </p:cBhvr>
                                      <p:to>
                                        <p:strVal val="visible"/>
                                      </p:to>
                                    </p:set>
                                    <p:animEffect transition="in" filter="wipe(left)">
                                      <p:cBhvr>
                                        <p:cTn id="19" dur="500"/>
                                        <p:tgtEl>
                                          <p:spTgt spid="434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85750"/>
            <a:ext cx="8712200" cy="777875"/>
          </a:xfrm>
        </p:spPr>
        <p:txBody>
          <a:bodyPr>
            <a:normAutofit/>
          </a:bodyPr>
          <a:lstStyle/>
          <a:p>
            <a:pPr algn="l"/>
            <a:r>
              <a:rPr lang="zh-CN" altLang="en-US" sz="3200" b="1" dirty="0">
                <a:solidFill>
                  <a:srgbClr val="00FF00"/>
                </a:solidFill>
              </a:rPr>
              <a:t>（</a:t>
            </a:r>
            <a:r>
              <a:rPr lang="en-US" altLang="zh-CN" sz="3200" b="1" dirty="0">
                <a:solidFill>
                  <a:srgbClr val="00FF00"/>
                </a:solidFill>
              </a:rPr>
              <a:t>3</a:t>
            </a:r>
            <a:r>
              <a:rPr lang="zh-CN" altLang="en-US" sz="3200" b="1" dirty="0">
                <a:solidFill>
                  <a:srgbClr val="00FF00"/>
                </a:solidFill>
              </a:rPr>
              <a:t>）</a:t>
            </a:r>
            <a:r>
              <a:rPr lang="en-US" altLang="zh-CN" sz="3200" b="1" dirty="0">
                <a:solidFill>
                  <a:srgbClr val="00FF00"/>
                </a:solidFill>
              </a:rPr>
              <a:t>Multisim </a:t>
            </a:r>
            <a:r>
              <a:rPr lang="zh-CN" altLang="en-US" sz="3200" b="1" dirty="0">
                <a:solidFill>
                  <a:srgbClr val="00FF00"/>
                </a:solidFill>
              </a:rPr>
              <a:t>用于系统模拟的基本</a:t>
            </a:r>
            <a:r>
              <a:rPr lang="zh-CN" altLang="en-US" sz="3200" b="1" dirty="0" smtClean="0">
                <a:solidFill>
                  <a:srgbClr val="00FF00"/>
                </a:solidFill>
              </a:rPr>
              <a:t>方法</a:t>
            </a:r>
            <a:endParaRPr lang="zh-CN" altLang="en-US" sz="3200" b="1" dirty="0">
              <a:solidFill>
                <a:srgbClr val="00FF00"/>
              </a:solidFill>
            </a:endParaRPr>
          </a:p>
        </p:txBody>
      </p:sp>
      <p:sp>
        <p:nvSpPr>
          <p:cNvPr id="3" name="内容占位符 2"/>
          <p:cNvSpPr>
            <a:spLocks noGrp="1"/>
          </p:cNvSpPr>
          <p:nvPr>
            <p:ph sz="quarter" idx="4294967295"/>
          </p:nvPr>
        </p:nvSpPr>
        <p:spPr>
          <a:xfrm>
            <a:off x="428596" y="1214438"/>
            <a:ext cx="8215370" cy="4525962"/>
          </a:xfrm>
        </p:spPr>
        <p:txBody>
          <a:bodyPr/>
          <a:lstStyle/>
          <a:p>
            <a:pPr>
              <a:buNone/>
            </a:pPr>
            <a:r>
              <a:rPr lang="en-US" altLang="zh-CN" sz="2800" b="1" dirty="0">
                <a:latin typeface="方正楷体_GBK" pitchFamily="65" charset="-122"/>
                <a:ea typeface="方正楷体_GBK" pitchFamily="65" charset="-122"/>
              </a:rPr>
              <a:t>①</a:t>
            </a:r>
            <a:r>
              <a:rPr lang="zh-CN" altLang="en-US" sz="2800" b="1" dirty="0">
                <a:latin typeface="方正楷体_GBK" pitchFamily="65" charset="-122"/>
                <a:ea typeface="方正楷体_GBK" pitchFamily="65" charset="-122"/>
              </a:rPr>
              <a:t>在零状态求出系统复频域的</a:t>
            </a:r>
            <a:r>
              <a:rPr lang="zh-CN" altLang="en-US" sz="2800" b="1" dirty="0">
                <a:latin typeface="方正楷体_GBK" pitchFamily="65" charset="-122"/>
                <a:ea typeface="方正楷体_GBK" pitchFamily="65" charset="-122"/>
                <a:cs typeface="Times New Roman" panose="02020603050405020304" pitchFamily="18" charset="0"/>
              </a:rPr>
              <a:t>传输函数</a:t>
            </a:r>
          </a:p>
          <a:p>
            <a:pPr lvl="1">
              <a:buNone/>
            </a:pPr>
            <a:r>
              <a:rPr lang="zh-CN" altLang="en-US" b="1" dirty="0">
                <a:latin typeface="方正楷体_GBK" pitchFamily="65" charset="-122"/>
                <a:ea typeface="方正楷体_GBK" pitchFamily="65" charset="-122"/>
                <a:cs typeface="Times New Roman" panose="02020603050405020304" pitchFamily="18" charset="0"/>
              </a:rPr>
              <a:t>    </a:t>
            </a:r>
            <a:r>
              <a:rPr lang="en-US" altLang="zh-CN" b="1" dirty="0">
                <a:latin typeface="方正楷体_GBK" pitchFamily="65" charset="-122"/>
                <a:ea typeface="方正楷体_GBK" pitchFamily="65" charset="-122"/>
                <a:cs typeface="Times New Roman" panose="02020603050405020304" pitchFamily="18" charset="0"/>
              </a:rPr>
              <a:t>(a)</a:t>
            </a:r>
            <a:r>
              <a:rPr lang="zh-CN" altLang="en-US" b="1" dirty="0">
                <a:latin typeface="方正楷体_GBK" pitchFamily="65" charset="-122"/>
                <a:ea typeface="方正楷体_GBK" pitchFamily="65" charset="-122"/>
              </a:rPr>
              <a:t>由系统的微分方程经过拉氏变换求得。如：已知描述系统的微分方程为：</a:t>
            </a:r>
          </a:p>
          <a:p>
            <a:pPr lvl="1">
              <a:buNone/>
            </a:pPr>
            <a:endParaRPr lang="zh-CN" altLang="en-US" b="1" dirty="0">
              <a:latin typeface="方正楷体_GBK" pitchFamily="65" charset="-122"/>
              <a:ea typeface="方正楷体_GBK" pitchFamily="65" charset="-122"/>
            </a:endParaRPr>
          </a:p>
          <a:p>
            <a:pPr lvl="1">
              <a:buNone/>
            </a:pPr>
            <a:endParaRPr lang="zh-CN" altLang="en-US" b="1" dirty="0">
              <a:latin typeface="方正楷体_GBK" pitchFamily="65" charset="-122"/>
              <a:ea typeface="方正楷体_GBK" pitchFamily="65" charset="-122"/>
            </a:endParaRPr>
          </a:p>
          <a:p>
            <a:pPr lvl="1">
              <a:buNone/>
            </a:pPr>
            <a:endParaRPr lang="en-US" altLang="zh-CN" b="1" dirty="0" smtClean="0">
              <a:latin typeface="方正楷体_GBK" pitchFamily="65" charset="-122"/>
              <a:ea typeface="方正楷体_GBK" pitchFamily="65" charset="-122"/>
            </a:endParaRPr>
          </a:p>
          <a:p>
            <a:pPr lvl="1">
              <a:buNone/>
            </a:pPr>
            <a:r>
              <a:rPr lang="zh-CN" altLang="en-US" b="1" dirty="0" smtClean="0">
                <a:latin typeface="方正楷体_GBK" pitchFamily="65" charset="-122"/>
                <a:ea typeface="方正楷体_GBK" pitchFamily="65" charset="-122"/>
              </a:rPr>
              <a:t>试</a:t>
            </a:r>
            <a:r>
              <a:rPr lang="zh-CN" altLang="en-US" b="1" dirty="0">
                <a:latin typeface="方正楷体_GBK" pitchFamily="65" charset="-122"/>
                <a:ea typeface="方正楷体_GBK" pitchFamily="65" charset="-122"/>
              </a:rPr>
              <a:t>求该系统的系统传输函数</a:t>
            </a:r>
            <a:r>
              <a:rPr lang="en-US" altLang="zh-CN" b="1" dirty="0">
                <a:latin typeface="方正楷体_GBK" pitchFamily="65" charset="-122"/>
                <a:ea typeface="方正楷体_GBK" pitchFamily="65" charset="-122"/>
              </a:rPr>
              <a:t>H(S)</a:t>
            </a:r>
            <a:r>
              <a:rPr lang="zh-CN" altLang="en-US" b="1" dirty="0">
                <a:latin typeface="方正楷体_GBK" pitchFamily="65" charset="-122"/>
                <a:ea typeface="方正楷体_GBK" pitchFamily="65" charset="-122"/>
              </a:rPr>
              <a:t>。</a:t>
            </a:r>
          </a:p>
          <a:p>
            <a:pPr lvl="1">
              <a:buNone/>
            </a:pPr>
            <a:r>
              <a:rPr lang="zh-CN" altLang="en-US" b="1" dirty="0">
                <a:latin typeface="方正楷体_GBK" pitchFamily="65" charset="-122"/>
                <a:ea typeface="方正楷体_GBK" pitchFamily="65" charset="-122"/>
              </a:rPr>
              <a:t>解：将微分方程两边取拉氏变换得</a:t>
            </a:r>
          </a:p>
          <a:p>
            <a:endParaRPr lang="zh-CN" altLang="en-US" dirty="0"/>
          </a:p>
        </p:txBody>
      </p:sp>
      <p:sp>
        <p:nvSpPr>
          <p:cNvPr id="23555" name="Rectangle 2"/>
          <p:cNvSpPr>
            <a:spLocks noChangeArrowheads="1"/>
          </p:cNvSpPr>
          <p:nvPr/>
        </p:nvSpPr>
        <p:spPr bwMode="auto">
          <a:xfrm>
            <a:off x="250825" y="260350"/>
            <a:ext cx="7620000" cy="62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2800" b="1" dirty="0">
              <a:latin typeface="方正楷体_GBK" pitchFamily="65" charset="-122"/>
              <a:ea typeface="方正楷体_GBK" pitchFamily="65" charset="-122"/>
            </a:endParaRPr>
          </a:p>
        </p:txBody>
      </p:sp>
      <p:sp>
        <p:nvSpPr>
          <p:cNvPr id="23556" name="Rectangle 3"/>
          <p:cNvSpPr>
            <a:spLocks noChangeArrowheads="1"/>
          </p:cNvSpPr>
          <p:nvPr/>
        </p:nvSpPr>
        <p:spPr bwMode="auto">
          <a:xfrm>
            <a:off x="323850" y="836613"/>
            <a:ext cx="8229600" cy="359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zh-CN" sz="2800" b="1" dirty="0">
                <a:latin typeface="方正楷体_GBK" pitchFamily="65" charset="-122"/>
                <a:ea typeface="方正楷体_GBK" pitchFamily="65" charset="-122"/>
              </a:rPr>
              <a:t>    </a:t>
            </a:r>
            <a:endParaRPr lang="zh-CN" altLang="en-US" b="1" dirty="0">
              <a:latin typeface="方正楷体_GBK" pitchFamily="65" charset="-122"/>
              <a:ea typeface="方正楷体_GBK" pitchFamily="65" charset="-122"/>
            </a:endParaRPr>
          </a:p>
        </p:txBody>
      </p:sp>
      <p:graphicFrame>
        <p:nvGraphicFramePr>
          <p:cNvPr id="23557" name="Object 4"/>
          <p:cNvGraphicFramePr>
            <a:graphicFrameLocks noChangeAspect="1"/>
          </p:cNvGraphicFramePr>
          <p:nvPr>
            <p:extLst>
              <p:ext uri="{D42A27DB-BD31-4B8C-83A1-F6EECF244321}">
                <p14:modId xmlns="" xmlns:p14="http://schemas.microsoft.com/office/powerpoint/2010/main" val="3824942988"/>
              </p:ext>
            </p:extLst>
          </p:nvPr>
        </p:nvGraphicFramePr>
        <p:xfrm>
          <a:off x="1643042" y="3000372"/>
          <a:ext cx="5638800" cy="1027113"/>
        </p:xfrm>
        <a:graphic>
          <a:graphicData uri="http://schemas.openxmlformats.org/presentationml/2006/ole">
            <p:oleObj spid="_x0000_s74756" name="Equation" r:id="rId3" imgW="2578100" imgH="469900" progId="">
              <p:embed/>
            </p:oleObj>
          </a:graphicData>
        </a:graphic>
      </p:graphicFrame>
      <p:graphicFrame>
        <p:nvGraphicFramePr>
          <p:cNvPr id="23558" name="Object 5"/>
          <p:cNvGraphicFramePr>
            <a:graphicFrameLocks noChangeAspect="1"/>
          </p:cNvGraphicFramePr>
          <p:nvPr>
            <p:extLst>
              <p:ext uri="{D42A27DB-BD31-4B8C-83A1-F6EECF244321}">
                <p14:modId xmlns="" xmlns:p14="http://schemas.microsoft.com/office/powerpoint/2010/main" val="610012115"/>
              </p:ext>
            </p:extLst>
          </p:nvPr>
        </p:nvGraphicFramePr>
        <p:xfrm>
          <a:off x="1714480" y="5214950"/>
          <a:ext cx="5738810" cy="1475054"/>
        </p:xfrm>
        <a:graphic>
          <a:graphicData uri="http://schemas.openxmlformats.org/presentationml/2006/ole">
            <p:oleObj spid="_x0000_s74757" name="Equation" r:id="rId4" imgW="2768600" imgH="711200" progId="">
              <p:embed/>
            </p:oleObj>
          </a:graphicData>
        </a:graphic>
      </p:graphicFrame>
    </p:spTree>
    <p:extLst>
      <p:ext uri="{BB962C8B-B14F-4D97-AF65-F5344CB8AC3E}">
        <p14:creationId xmlns="" xmlns:p14="http://schemas.microsoft.com/office/powerpoint/2010/main" val="183917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rrowheads="1"/>
          </p:cNvSpPr>
          <p:nvPr>
            <p:ph type="title" idx="4294967295"/>
          </p:nvPr>
        </p:nvSpPr>
        <p:spPr>
          <a:xfrm>
            <a:off x="0" y="123825"/>
            <a:ext cx="8362950" cy="777875"/>
          </a:xfrm>
        </p:spPr>
        <p:txBody>
          <a:bodyPr/>
          <a:lstStyle/>
          <a:p>
            <a:r>
              <a:rPr lang="zh-CN" altLang="en-US" dirty="0">
                <a:ea typeface="华文中宋" panose="02010600040101010101" pitchFamily="2" charset="-122"/>
              </a:rPr>
              <a:t>电 路 图 绘 制</a:t>
            </a:r>
          </a:p>
        </p:txBody>
      </p:sp>
      <p:sp>
        <p:nvSpPr>
          <p:cNvPr id="435203" name="Text Box 3"/>
          <p:cNvSpPr txBox="1">
            <a:spLocks noChangeArrowheads="1"/>
          </p:cNvSpPr>
          <p:nvPr/>
        </p:nvSpPr>
        <p:spPr bwMode="auto">
          <a:xfrm>
            <a:off x="647700" y="1233488"/>
            <a:ext cx="6310313"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kumimoji="1" lang="zh-CN" altLang="en-US" sz="2600" b="1" dirty="0">
                <a:solidFill>
                  <a:schemeClr val="tx1"/>
                </a:solidFill>
                <a:latin typeface="微软雅黑" panose="020B0503020204020204" pitchFamily="34" charset="-122"/>
                <a:ea typeface="微软雅黑" panose="020B0503020204020204" pitchFamily="34" charset="-122"/>
              </a:rPr>
              <a:t>电路原理图的</a:t>
            </a:r>
            <a:r>
              <a:rPr kumimoji="1" lang="zh-CN" altLang="en-US" sz="2600" b="1" dirty="0">
                <a:solidFill>
                  <a:srgbClr val="FF0000"/>
                </a:solidFill>
                <a:latin typeface="微软雅黑" panose="020B0503020204020204" pitchFamily="34" charset="-122"/>
                <a:ea typeface="微软雅黑" panose="020B0503020204020204" pitchFamily="34" charset="-122"/>
              </a:rPr>
              <a:t>正确</a:t>
            </a:r>
            <a:r>
              <a:rPr kumimoji="1" lang="zh-CN" altLang="en-US" sz="2600" b="1" dirty="0">
                <a:solidFill>
                  <a:schemeClr val="tx1"/>
                </a:solidFill>
                <a:latin typeface="微软雅黑" panose="020B0503020204020204" pitchFamily="34" charset="-122"/>
                <a:ea typeface="微软雅黑" panose="020B0503020204020204" pitchFamily="34" charset="-122"/>
              </a:rPr>
              <a:t>画法</a:t>
            </a:r>
            <a:r>
              <a:rPr kumimoji="1" lang="en-US" altLang="zh-CN" sz="2600" b="1" dirty="0">
                <a:solidFill>
                  <a:schemeClr val="tx1"/>
                </a:solidFill>
                <a:latin typeface="微软雅黑" panose="020B0503020204020204" pitchFamily="34" charset="-122"/>
                <a:ea typeface="微软雅黑" panose="020B0503020204020204" pitchFamily="34" charset="-122"/>
              </a:rPr>
              <a:t>——</a:t>
            </a:r>
            <a:r>
              <a:rPr kumimoji="1" lang="zh-CN" altLang="en-US" sz="2600" b="1" dirty="0">
                <a:solidFill>
                  <a:srgbClr val="FF0000"/>
                </a:solidFill>
                <a:latin typeface="微软雅黑" panose="020B0503020204020204" pitchFamily="34" charset="-122"/>
                <a:ea typeface="微软雅黑" panose="020B0503020204020204" pitchFamily="34" charset="-122"/>
              </a:rPr>
              <a:t>原理图</a:t>
            </a:r>
          </a:p>
        </p:txBody>
      </p:sp>
      <p:sp>
        <p:nvSpPr>
          <p:cNvPr id="435204" name="Text Box 4"/>
          <p:cNvSpPr txBox="1">
            <a:spLocks noChangeArrowheads="1"/>
          </p:cNvSpPr>
          <p:nvPr/>
        </p:nvSpPr>
        <p:spPr bwMode="auto">
          <a:xfrm>
            <a:off x="0" y="5057136"/>
            <a:ext cx="8567738" cy="12926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marL="742950" indent="-285750"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chemeClr val="folHlink"/>
              </a:buClr>
              <a:buSzPct val="90000"/>
              <a:buFont typeface="Wingdings" panose="05000000000000000000" pitchFamily="2" charset="2"/>
              <a:buChar char="v"/>
            </a:pPr>
            <a:r>
              <a:rPr kumimoji="1" lang="zh-CN" altLang="en-US" sz="2600" b="1" dirty="0">
                <a:latin typeface="微软雅黑" panose="020B0503020204020204" pitchFamily="34" charset="-122"/>
                <a:ea typeface="微软雅黑" panose="020B0503020204020204" pitchFamily="34" charset="-122"/>
              </a:rPr>
              <a:t>预习报告中</a:t>
            </a:r>
            <a:r>
              <a:rPr kumimoji="1" lang="zh-CN" altLang="en-US" sz="2600" b="1" dirty="0">
                <a:solidFill>
                  <a:srgbClr val="FF0000"/>
                </a:solidFill>
                <a:latin typeface="微软雅黑" panose="020B0503020204020204" pitchFamily="34" charset="-122"/>
                <a:ea typeface="微软雅黑" panose="020B0503020204020204" pitchFamily="34" charset="-122"/>
              </a:rPr>
              <a:t>必须</a:t>
            </a:r>
            <a:r>
              <a:rPr kumimoji="1" lang="zh-CN" altLang="en-US" sz="2600" b="1" dirty="0">
                <a:latin typeface="微软雅黑" panose="020B0503020204020204" pitchFamily="34" charset="-122"/>
                <a:ea typeface="微软雅黑" panose="020B0503020204020204" pitchFamily="34" charset="-122"/>
              </a:rPr>
              <a:t>标明管脚号！</a:t>
            </a:r>
          </a:p>
          <a:p>
            <a:pPr>
              <a:buClr>
                <a:schemeClr val="folHlink"/>
              </a:buClr>
              <a:buSzPct val="90000"/>
              <a:buFont typeface="Wingdings" panose="05000000000000000000" pitchFamily="2" charset="2"/>
              <a:buChar char="v"/>
            </a:pPr>
            <a:r>
              <a:rPr kumimoji="1" lang="zh-CN" altLang="en-US" sz="2600" b="1" dirty="0">
                <a:latin typeface="微软雅黑" panose="020B0503020204020204" pitchFamily="34" charset="-122"/>
                <a:ea typeface="微软雅黑" panose="020B0503020204020204" pitchFamily="34" charset="-122"/>
              </a:rPr>
              <a:t>电源、地脚在原理图中不需要注明，</a:t>
            </a:r>
            <a:r>
              <a:rPr kumimoji="1" lang="zh-CN" altLang="en-US" sz="2600" b="1" dirty="0">
                <a:solidFill>
                  <a:srgbClr val="FF0000"/>
                </a:solidFill>
                <a:latin typeface="微软雅黑" panose="020B0503020204020204" pitchFamily="34" charset="-122"/>
                <a:ea typeface="微软雅黑" panose="020B0503020204020204" pitchFamily="34" charset="-122"/>
              </a:rPr>
              <a:t>但是实际电路中必须接！</a:t>
            </a:r>
          </a:p>
        </p:txBody>
      </p:sp>
      <p:pic>
        <p:nvPicPr>
          <p:cNvPr id="43520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2988" y="1844675"/>
            <a:ext cx="5473700" cy="3101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5377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rrowheads="1"/>
          </p:cNvSpPr>
          <p:nvPr>
            <p:ph type="title" idx="4294967295"/>
          </p:nvPr>
        </p:nvSpPr>
        <p:spPr>
          <a:xfrm>
            <a:off x="0" y="115888"/>
            <a:ext cx="8362950" cy="779462"/>
          </a:xfrm>
        </p:spPr>
        <p:txBody>
          <a:bodyPr/>
          <a:lstStyle/>
          <a:p>
            <a:r>
              <a:rPr lang="zh-CN" altLang="en-US" dirty="0">
                <a:ea typeface="华文中宋" panose="02010600040101010101" pitchFamily="2" charset="-122"/>
              </a:rPr>
              <a:t>电 路 图 绘 制</a:t>
            </a:r>
          </a:p>
        </p:txBody>
      </p:sp>
      <p:sp>
        <p:nvSpPr>
          <p:cNvPr id="436227" name="Text Box 3"/>
          <p:cNvSpPr txBox="1">
            <a:spLocks noChangeArrowheads="1"/>
          </p:cNvSpPr>
          <p:nvPr/>
        </p:nvSpPr>
        <p:spPr bwMode="auto">
          <a:xfrm>
            <a:off x="611560" y="1306574"/>
            <a:ext cx="777337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kumimoji="1" lang="zh-CN" altLang="en-US" sz="2800" b="1" dirty="0" smtClean="0">
                <a:solidFill>
                  <a:schemeClr val="tx1"/>
                </a:solidFill>
                <a:latin typeface="微软雅黑" panose="020B0503020204020204" pitchFamily="34" charset="-122"/>
                <a:ea typeface="微软雅黑" panose="020B0503020204020204" pitchFamily="34" charset="-122"/>
              </a:rPr>
              <a:t>！！！电路</a:t>
            </a:r>
            <a:r>
              <a:rPr kumimoji="1" lang="zh-CN" altLang="en-US" sz="2800" b="1" dirty="0">
                <a:solidFill>
                  <a:schemeClr val="tx1"/>
                </a:solidFill>
                <a:latin typeface="微软雅黑" panose="020B0503020204020204" pitchFamily="34" charset="-122"/>
                <a:ea typeface="微软雅黑" panose="020B0503020204020204" pitchFamily="34" charset="-122"/>
              </a:rPr>
              <a:t>原理图的</a:t>
            </a:r>
            <a:r>
              <a:rPr kumimoji="1" lang="zh-CN" altLang="en-US" sz="2800" b="1" dirty="0">
                <a:solidFill>
                  <a:srgbClr val="FF0000"/>
                </a:solidFill>
                <a:latin typeface="微软雅黑" panose="020B0503020204020204" pitchFamily="34" charset="-122"/>
                <a:ea typeface="微软雅黑" panose="020B0503020204020204" pitchFamily="34" charset="-122"/>
              </a:rPr>
              <a:t>错误</a:t>
            </a:r>
            <a:r>
              <a:rPr kumimoji="1" lang="zh-CN" altLang="en-US" sz="2800" b="1" dirty="0">
                <a:solidFill>
                  <a:schemeClr val="tx1"/>
                </a:solidFill>
                <a:latin typeface="微软雅黑" panose="020B0503020204020204" pitchFamily="34" charset="-122"/>
                <a:ea typeface="微软雅黑" panose="020B0503020204020204" pitchFamily="34" charset="-122"/>
              </a:rPr>
              <a:t>画法</a:t>
            </a:r>
            <a:r>
              <a:rPr kumimoji="1" lang="en-US" altLang="zh-CN" sz="2800" b="1" dirty="0">
                <a:solidFill>
                  <a:schemeClr val="tx1"/>
                </a:solidFill>
                <a:latin typeface="微软雅黑" panose="020B0503020204020204" pitchFamily="34" charset="-122"/>
                <a:ea typeface="微软雅黑" panose="020B0503020204020204" pitchFamily="34" charset="-122"/>
              </a:rPr>
              <a:t>——</a:t>
            </a:r>
            <a:r>
              <a:rPr kumimoji="1" lang="zh-CN" altLang="en-US" sz="2800" b="1" dirty="0">
                <a:solidFill>
                  <a:srgbClr val="FF0000"/>
                </a:solidFill>
                <a:latin typeface="微软雅黑" panose="020B0503020204020204" pitchFamily="34" charset="-122"/>
                <a:ea typeface="微软雅黑" panose="020B0503020204020204" pitchFamily="34" charset="-122"/>
              </a:rPr>
              <a:t>连线图</a:t>
            </a:r>
          </a:p>
        </p:txBody>
      </p:sp>
      <p:pic>
        <p:nvPicPr>
          <p:cNvPr id="436228" name="Picture 4" descr="元件连线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967248"/>
            <a:ext cx="6911975" cy="4197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0092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idx="4294967295"/>
          </p:nvPr>
        </p:nvSpPr>
        <p:spPr>
          <a:xfrm>
            <a:off x="0" y="25400"/>
            <a:ext cx="8362950" cy="777875"/>
          </a:xfrm>
        </p:spPr>
        <p:txBody>
          <a:bodyPr/>
          <a:lstStyle/>
          <a:p>
            <a:r>
              <a:rPr lang="zh-CN" altLang="en-US" dirty="0">
                <a:ea typeface="华文中宋" panose="02010600040101010101" pitchFamily="2" charset="-122"/>
              </a:rPr>
              <a:t>数 字 电 路 装 配</a:t>
            </a:r>
          </a:p>
        </p:txBody>
      </p:sp>
      <p:sp>
        <p:nvSpPr>
          <p:cNvPr id="437251" name="AutoShape 3"/>
          <p:cNvSpPr>
            <a:spLocks noChangeArrowheads="1"/>
          </p:cNvSpPr>
          <p:nvPr/>
        </p:nvSpPr>
        <p:spPr bwMode="gray">
          <a:xfrm>
            <a:off x="611188" y="1124744"/>
            <a:ext cx="1908175" cy="431800"/>
          </a:xfrm>
          <a:prstGeom prst="roundRect">
            <a:avLst>
              <a:gd name="adj" fmla="val 50000"/>
            </a:avLst>
          </a:prstGeom>
          <a:gradFill rotWithShape="1">
            <a:gsLst>
              <a:gs pos="0">
                <a:schemeClr val="accent1">
                  <a:gamma/>
                  <a:shade val="75686"/>
                  <a:invGamma/>
                </a:schemeClr>
              </a:gs>
              <a:gs pos="50000">
                <a:schemeClr val="accent1"/>
              </a:gs>
              <a:gs pos="100000">
                <a:schemeClr val="accent1">
                  <a:gamma/>
                  <a:shade val="75686"/>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eaLnBrk="0" hangingPunct="0"/>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布局要求 </a:t>
            </a:r>
          </a:p>
        </p:txBody>
      </p:sp>
      <p:sp>
        <p:nvSpPr>
          <p:cNvPr id="437252" name="Text Box 4"/>
          <p:cNvSpPr txBox="1">
            <a:spLocks noChangeArrowheads="1"/>
          </p:cNvSpPr>
          <p:nvPr/>
        </p:nvSpPr>
        <p:spPr bwMode="gray">
          <a:xfrm>
            <a:off x="899592" y="1735932"/>
            <a:ext cx="7713946" cy="3970318"/>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square">
            <a:spAutoFit/>
          </a:bodyPr>
          <a:lstStyle/>
          <a:p>
            <a:pPr algn="l" eaLnBrk="0" hangingPunct="0">
              <a:lnSpc>
                <a:spcPct val="150000"/>
              </a:lnSpc>
              <a:buFontTx/>
              <a:buChar char="•"/>
            </a:pPr>
            <a:r>
              <a:rPr lang="zh-CN" altLang="en-US" sz="2800" b="1">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按照功能模块集中</a:t>
            </a:r>
          </a:p>
          <a:p>
            <a:pPr algn="l" eaLnBrk="0" hangingPunct="0">
              <a:lnSpc>
                <a:spcPct val="150000"/>
              </a:lnSpc>
              <a:buFontTx/>
              <a:buChar char="•"/>
            </a:pPr>
            <a:r>
              <a:rPr lang="zh-CN" altLang="en-US" sz="2800" b="1">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按信号传输方向安排功能模块</a:t>
            </a:r>
          </a:p>
          <a:p>
            <a:pPr algn="l" eaLnBrk="0" hangingPunct="0">
              <a:lnSpc>
                <a:spcPct val="150000"/>
              </a:lnSpc>
              <a:buFontTx/>
              <a:buChar char="•"/>
            </a:pPr>
            <a:r>
              <a:rPr lang="zh-CN" altLang="en-US" sz="2800" b="1">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芯片缺口统一向左</a:t>
            </a:r>
          </a:p>
          <a:p>
            <a:pPr algn="l" eaLnBrk="0" hangingPunct="0">
              <a:lnSpc>
                <a:spcPct val="150000"/>
              </a:lnSpc>
              <a:buFontTx/>
              <a:buChar char="•"/>
            </a:pPr>
            <a:r>
              <a:rPr lang="zh-CN" altLang="en-US" sz="2800" b="1">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显示电路放在上方，接口电路左侧，</a:t>
            </a:r>
          </a:p>
          <a:p>
            <a:pPr algn="l" eaLnBrk="0" hangingPunct="0">
              <a:lnSpc>
                <a:spcPct val="150000"/>
              </a:lnSpc>
              <a:buFontTx/>
              <a:buChar char="•"/>
            </a:pPr>
            <a:r>
              <a:rPr lang="zh-CN" altLang="en-US" sz="2800" b="1">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设置测试点</a:t>
            </a:r>
          </a:p>
          <a:p>
            <a:pPr algn="l" eaLnBrk="0" hangingPunct="0">
              <a:lnSpc>
                <a:spcPct val="150000"/>
              </a:lnSpc>
              <a:buFont typeface="Wingdings" panose="05000000000000000000" pitchFamily="2" charset="2"/>
              <a:buNone/>
            </a:pPr>
            <a:endParaRPr lang="en-US" altLang="zh-CN" sz="2800" b="1">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27915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rrowheads="1"/>
          </p:cNvSpPr>
          <p:nvPr>
            <p:ph type="title" idx="4294967295"/>
          </p:nvPr>
        </p:nvSpPr>
        <p:spPr>
          <a:xfrm>
            <a:off x="0" y="115888"/>
            <a:ext cx="8364538" cy="779462"/>
          </a:xfrm>
        </p:spPr>
        <p:txBody>
          <a:bodyPr/>
          <a:lstStyle/>
          <a:p>
            <a:r>
              <a:rPr lang="zh-CN" altLang="en-US" dirty="0">
                <a:ea typeface="华文中宋" panose="02010600040101010101" pitchFamily="2" charset="-122"/>
              </a:rPr>
              <a:t>数 字 电 路 装 配</a:t>
            </a:r>
          </a:p>
        </p:txBody>
      </p:sp>
      <p:sp>
        <p:nvSpPr>
          <p:cNvPr id="438275" name="AutoShape 3"/>
          <p:cNvSpPr>
            <a:spLocks noChangeArrowheads="1"/>
          </p:cNvSpPr>
          <p:nvPr/>
        </p:nvSpPr>
        <p:spPr bwMode="gray">
          <a:xfrm>
            <a:off x="395536" y="1074644"/>
            <a:ext cx="1908175" cy="431800"/>
          </a:xfrm>
          <a:prstGeom prst="roundRect">
            <a:avLst>
              <a:gd name="adj" fmla="val 50000"/>
            </a:avLst>
          </a:prstGeom>
          <a:gradFill rotWithShape="1">
            <a:gsLst>
              <a:gs pos="0">
                <a:schemeClr val="accent1">
                  <a:gamma/>
                  <a:shade val="75686"/>
                  <a:invGamma/>
                </a:schemeClr>
              </a:gs>
              <a:gs pos="50000">
                <a:schemeClr val="accent1"/>
              </a:gs>
              <a:gs pos="100000">
                <a:schemeClr val="accent1">
                  <a:gamma/>
                  <a:shade val="75686"/>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eaLnBrk="0" hangingPunct="0"/>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布线要求 </a:t>
            </a:r>
          </a:p>
        </p:txBody>
      </p:sp>
      <p:sp>
        <p:nvSpPr>
          <p:cNvPr id="438276" name="Text Box 4"/>
          <p:cNvSpPr txBox="1">
            <a:spLocks noChangeArrowheads="1"/>
          </p:cNvSpPr>
          <p:nvPr/>
        </p:nvSpPr>
        <p:spPr bwMode="gray">
          <a:xfrm>
            <a:off x="755576" y="1686358"/>
            <a:ext cx="7912975" cy="4939814"/>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square">
            <a:spAutoFit/>
          </a:bodyPr>
          <a:lstStyle/>
          <a:p>
            <a:pPr algn="l" eaLnBrk="0" hangingPunct="0">
              <a:lnSpc>
                <a:spcPct val="150000"/>
              </a:lnSpc>
              <a:buFontTx/>
              <a:buChar char="•"/>
            </a:pPr>
            <a:r>
              <a:rPr lang="zh-CN" altLang="en-US" sz="2400" b="1" dirty="0">
                <a:solidFill>
                  <a:srgbClr val="FF0000"/>
                </a:solidFill>
                <a:latin typeface="微软雅黑" panose="020B0503020204020204" pitchFamily="34" charset="-122"/>
                <a:ea typeface="微软雅黑" panose="020B0503020204020204" pitchFamily="34" charset="-122"/>
              </a:rPr>
              <a:t>首先接好芯片电源线和地线</a:t>
            </a:r>
          </a:p>
          <a:p>
            <a:pPr algn="l" eaLnBrk="0" hangingPunct="0">
              <a:lnSpc>
                <a:spcPct val="150000"/>
              </a:lnSpc>
              <a:buFont typeface="Wingdings" panose="05000000000000000000" pitchFamily="2" charset="2"/>
              <a:buNone/>
            </a:pPr>
            <a:r>
              <a:rPr lang="zh-CN" altLang="en-US"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就近原则</a:t>
            </a:r>
            <a:r>
              <a:rPr lang="zh-CN" altLang="en-US" sz="2400" b="1" dirty="0">
                <a:solidFill>
                  <a:schemeClr val="tx1"/>
                </a:solidFill>
                <a:latin typeface="微软雅黑" panose="020B0503020204020204" pitchFamily="34" charset="-122"/>
                <a:ea typeface="微软雅黑" panose="020B0503020204020204" pitchFamily="34" charset="-122"/>
              </a:rPr>
              <a:t>，实验箱内部有</a:t>
            </a:r>
            <a:r>
              <a:rPr lang="en-US" altLang="zh-CN" sz="2400" b="1" dirty="0">
                <a:solidFill>
                  <a:schemeClr val="tx1"/>
                </a:solidFill>
                <a:latin typeface="微软雅黑" panose="020B0503020204020204" pitchFamily="34" charset="-122"/>
                <a:ea typeface="微软雅黑" panose="020B0503020204020204" pitchFamily="34" charset="-122"/>
              </a:rPr>
              <a:t>0.1UF</a:t>
            </a:r>
            <a:r>
              <a:rPr lang="zh-CN" altLang="en-US" sz="2400" b="1" dirty="0">
                <a:solidFill>
                  <a:schemeClr val="tx1"/>
                </a:solidFill>
                <a:latin typeface="微软雅黑" panose="020B0503020204020204" pitchFamily="34" charset="-122"/>
                <a:ea typeface="微软雅黑" panose="020B0503020204020204" pitchFamily="34" charset="-122"/>
              </a:rPr>
              <a:t>滤波电容。</a:t>
            </a:r>
          </a:p>
          <a:p>
            <a:pPr algn="l" eaLnBrk="0" hangingPunct="0">
              <a:lnSpc>
                <a:spcPct val="150000"/>
              </a:lnSpc>
              <a:buFontTx/>
              <a:buChar char="•"/>
            </a:pPr>
            <a:r>
              <a:rPr lang="zh-CN" altLang="en-US" sz="2400" b="1" dirty="0">
                <a:solidFill>
                  <a:schemeClr val="tx1"/>
                </a:solidFill>
                <a:latin typeface="微软雅黑" panose="020B0503020204020204" pitchFamily="34" charset="-122"/>
                <a:ea typeface="微软雅黑" panose="020B0503020204020204" pitchFamily="34" charset="-122"/>
              </a:rPr>
              <a:t>导线颜色</a:t>
            </a:r>
          </a:p>
          <a:p>
            <a:pPr algn="l" eaLnBrk="0" hangingPunct="0">
              <a:lnSpc>
                <a:spcPct val="150000"/>
              </a:lnSpc>
              <a:buFont typeface="Wingdings" panose="05000000000000000000" pitchFamily="2" charset="2"/>
              <a:buNone/>
            </a:pPr>
            <a:r>
              <a:rPr lang="zh-CN" altLang="en-US" sz="2400" b="1" dirty="0">
                <a:solidFill>
                  <a:schemeClr val="tx1"/>
                </a:solidFill>
                <a:latin typeface="微软雅黑" panose="020B0503020204020204" pitchFamily="34" charset="-122"/>
                <a:ea typeface="微软雅黑" panose="020B0503020204020204" pitchFamily="34" charset="-122"/>
              </a:rPr>
              <a:t>   电源线：红色（暖色）  地线：黑色（冷色）</a:t>
            </a:r>
          </a:p>
          <a:p>
            <a:pPr algn="l" eaLnBrk="0" hangingPunct="0">
              <a:lnSpc>
                <a:spcPct val="150000"/>
              </a:lnSpc>
              <a:buFont typeface="Wingdings" panose="05000000000000000000" pitchFamily="2" charset="2"/>
              <a:buNone/>
            </a:pPr>
            <a:r>
              <a:rPr lang="zh-CN" altLang="en-US" sz="2400" b="1" dirty="0">
                <a:solidFill>
                  <a:schemeClr val="tx1"/>
                </a:solidFill>
                <a:latin typeface="微软雅黑" panose="020B0503020204020204" pitchFamily="34" charset="-122"/>
                <a:ea typeface="微软雅黑" panose="020B0503020204020204" pitchFamily="34" charset="-122"/>
              </a:rPr>
              <a:t>   不同种类信号线用颜色区分，如使能端，输入端、输出端等</a:t>
            </a:r>
          </a:p>
          <a:p>
            <a:pPr algn="l" eaLnBrk="0" hangingPunct="0">
              <a:lnSpc>
                <a:spcPct val="150000"/>
              </a:lnSpc>
              <a:buFont typeface="Wingdings" panose="05000000000000000000" pitchFamily="2" charset="2"/>
              <a:buNone/>
            </a:pPr>
            <a:r>
              <a:rPr lang="zh-CN" altLang="en-US" sz="2400" b="1" dirty="0">
                <a:solidFill>
                  <a:schemeClr val="tx1"/>
                </a:solidFill>
                <a:latin typeface="微软雅黑" panose="020B0503020204020204" pitchFamily="34" charset="-122"/>
                <a:ea typeface="微软雅黑" panose="020B0503020204020204" pitchFamily="34" charset="-122"/>
              </a:rPr>
              <a:t>   相邻同类信号线用不同颜色区分，如</a:t>
            </a:r>
            <a:r>
              <a:rPr lang="en-US" altLang="zh-CN" sz="2400" b="1" dirty="0">
                <a:solidFill>
                  <a:schemeClr val="tx1"/>
                </a:solidFill>
                <a:latin typeface="微软雅黑" panose="020B0503020204020204" pitchFamily="34" charset="-122"/>
                <a:ea typeface="微软雅黑" panose="020B0503020204020204" pitchFamily="34" charset="-122"/>
              </a:rPr>
              <a:t>Q0~Q3</a:t>
            </a:r>
          </a:p>
          <a:p>
            <a:pPr algn="l" eaLnBrk="0" hangingPunct="0">
              <a:lnSpc>
                <a:spcPct val="150000"/>
              </a:lnSpc>
              <a:buFontTx/>
              <a:buChar char="•"/>
            </a:pPr>
            <a:r>
              <a:rPr lang="zh-CN" altLang="en-US" sz="2400" b="1" dirty="0">
                <a:solidFill>
                  <a:schemeClr val="tx1"/>
                </a:solidFill>
                <a:latin typeface="微软雅黑" panose="020B0503020204020204" pitchFamily="34" charset="-122"/>
                <a:ea typeface="微软雅黑" panose="020B0503020204020204" pitchFamily="34" charset="-122"/>
              </a:rPr>
              <a:t>为了更换方便，导线不要跨越集成电路。</a:t>
            </a:r>
          </a:p>
          <a:p>
            <a:pPr algn="l" eaLnBrk="0" hangingPunct="0">
              <a:lnSpc>
                <a:spcPct val="150000"/>
              </a:lnSpc>
              <a:buFont typeface="Wingdings" panose="05000000000000000000" pitchFamily="2" charset="2"/>
              <a:buNone/>
            </a:pPr>
            <a:endParaRPr lang="en-US" altLang="zh-CN"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83852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rrowheads="1"/>
          </p:cNvSpPr>
          <p:nvPr>
            <p:ph type="title" idx="4294967295"/>
          </p:nvPr>
        </p:nvSpPr>
        <p:spPr>
          <a:xfrm>
            <a:off x="0" y="79375"/>
            <a:ext cx="8362950" cy="779463"/>
          </a:xfrm>
        </p:spPr>
        <p:txBody>
          <a:bodyPr/>
          <a:lstStyle/>
          <a:p>
            <a:r>
              <a:rPr lang="zh-CN" altLang="en-US" b="1" dirty="0">
                <a:ea typeface="华文中宋" panose="02010600040101010101" pitchFamily="2" charset="-122"/>
              </a:rPr>
              <a:t>数 字 电 路 装 配</a:t>
            </a:r>
          </a:p>
        </p:txBody>
      </p:sp>
      <p:sp>
        <p:nvSpPr>
          <p:cNvPr id="439299" name="AutoShape 3"/>
          <p:cNvSpPr>
            <a:spLocks noChangeArrowheads="1"/>
          </p:cNvSpPr>
          <p:nvPr/>
        </p:nvSpPr>
        <p:spPr bwMode="gray">
          <a:xfrm>
            <a:off x="685800" y="1379538"/>
            <a:ext cx="2627313" cy="611187"/>
          </a:xfrm>
          <a:prstGeom prst="roundRect">
            <a:avLst>
              <a:gd name="adj" fmla="val 50000"/>
            </a:avLst>
          </a:prstGeom>
          <a:gradFill rotWithShape="1">
            <a:gsLst>
              <a:gs pos="0">
                <a:schemeClr val="accent1">
                  <a:gamma/>
                  <a:shade val="75686"/>
                  <a:invGamma/>
                </a:schemeClr>
              </a:gs>
              <a:gs pos="50000">
                <a:schemeClr val="accent1"/>
              </a:gs>
              <a:gs pos="100000">
                <a:schemeClr val="accent1">
                  <a:gamma/>
                  <a:shade val="75686"/>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eaLnBrk="0" hangingPunct="0"/>
            <a:r>
              <a:rPr lang="en-US" altLang="zh-CN" sz="2400" b="1">
                <a:solidFill>
                  <a:srgbClr val="FFFF00"/>
                </a:solidFill>
                <a:latin typeface="微软雅黑" panose="020B0503020204020204" pitchFamily="34" charset="-122"/>
                <a:ea typeface="微软雅黑" panose="020B0503020204020204" pitchFamily="34" charset="-122"/>
              </a:rPr>
              <a:t> </a:t>
            </a:r>
            <a:r>
              <a:rPr lang="zh-CN" altLang="en-US" sz="2400" b="1">
                <a:solidFill>
                  <a:srgbClr val="FFFF00"/>
                </a:solidFill>
                <a:latin typeface="微软雅黑" panose="020B0503020204020204" pitchFamily="34" charset="-122"/>
                <a:ea typeface="微软雅黑" panose="020B0503020204020204" pitchFamily="34" charset="-122"/>
              </a:rPr>
              <a:t>集成电路芯片 </a:t>
            </a:r>
          </a:p>
        </p:txBody>
      </p:sp>
      <p:pic>
        <p:nvPicPr>
          <p:cNvPr id="439300" name="Picture 4" descr="%E9%9B%86%E6%88%90%E7%94%B5%E8%B7%AF(PQ1T321M2ZP%E3%80%81BAR63-03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2314575"/>
            <a:ext cx="4572000" cy="3922713"/>
          </a:xfrm>
          <a:prstGeom prst="rect">
            <a:avLst/>
          </a:prstGeom>
          <a:noFill/>
          <a:extLst>
            <a:ext uri="{909E8E84-426E-40DD-AFC4-6F175D3DCCD1}">
              <a14:hiddenFill xmlns:a14="http://schemas.microsoft.com/office/drawing/2010/main" xmlns="">
                <a:solidFill>
                  <a:srgbClr val="FFFFFF"/>
                </a:solidFill>
              </a14:hiddenFill>
            </a:ext>
          </a:extLst>
        </p:spPr>
      </p:pic>
      <p:pic>
        <p:nvPicPr>
          <p:cNvPr id="439301" name="Picture 5" descr="200904250045149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7550" y="3395663"/>
            <a:ext cx="2339975" cy="1357312"/>
          </a:xfrm>
          <a:prstGeom prst="rect">
            <a:avLst/>
          </a:prstGeom>
          <a:noFill/>
          <a:extLst>
            <a:ext uri="{909E8E84-426E-40DD-AFC4-6F175D3DCCD1}">
              <a14:hiddenFill xmlns:a14="http://schemas.microsoft.com/office/drawing/2010/main" xmlns="">
                <a:solidFill>
                  <a:srgbClr val="FFFFFF"/>
                </a:solidFill>
              </a14:hiddenFill>
            </a:ext>
          </a:extLst>
        </p:spPr>
      </p:pic>
      <p:sp>
        <p:nvSpPr>
          <p:cNvPr id="439302" name="AutoShape 6"/>
          <p:cNvSpPr>
            <a:spLocks noChangeArrowheads="1"/>
          </p:cNvSpPr>
          <p:nvPr/>
        </p:nvSpPr>
        <p:spPr bwMode="gray">
          <a:xfrm>
            <a:off x="7273925" y="2206625"/>
            <a:ext cx="1474788" cy="647700"/>
          </a:xfrm>
          <a:prstGeom prst="wedgeRoundRectCallout">
            <a:avLst>
              <a:gd name="adj1" fmla="val -52046"/>
              <a:gd name="adj2" fmla="val 223773"/>
              <a:gd name="adj3" fmla="val 16667"/>
            </a:avLst>
          </a:prstGeom>
          <a:noFill/>
          <a:ln w="28575" algn="ctr">
            <a:solidFill>
              <a:srgbClr val="FF0000"/>
            </a:solid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anchor="ctr"/>
          <a:lstStyle/>
          <a:p>
            <a:pPr eaLnBrk="0" hangingPunct="0"/>
            <a:r>
              <a:rPr lang="zh-CN" altLang="en-US" sz="2000" b="1">
                <a:solidFill>
                  <a:schemeClr val="tx1"/>
                </a:solidFill>
                <a:latin typeface="宋体" panose="02010600030101010101" pitchFamily="2" charset="-122"/>
                <a:ea typeface="宋体" panose="02010600030101010101" pitchFamily="2" charset="-122"/>
              </a:rPr>
              <a:t>芯片型号</a:t>
            </a:r>
          </a:p>
        </p:txBody>
      </p:sp>
      <p:sp>
        <p:nvSpPr>
          <p:cNvPr id="439303" name="Line 7"/>
          <p:cNvSpPr>
            <a:spLocks noChangeShapeType="1"/>
          </p:cNvSpPr>
          <p:nvPr/>
        </p:nvSpPr>
        <p:spPr bwMode="gray">
          <a:xfrm>
            <a:off x="6481763" y="4079875"/>
            <a:ext cx="75565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439304" name="AutoShape 8"/>
          <p:cNvSpPr>
            <a:spLocks noChangeArrowheads="1"/>
          </p:cNvSpPr>
          <p:nvPr/>
        </p:nvSpPr>
        <p:spPr bwMode="gray">
          <a:xfrm>
            <a:off x="5005388" y="2206625"/>
            <a:ext cx="1908175" cy="755650"/>
          </a:xfrm>
          <a:prstGeom prst="wedgeRoundRectCallout">
            <a:avLst>
              <a:gd name="adj1" fmla="val 11065"/>
              <a:gd name="adj2" fmla="val 173949"/>
              <a:gd name="adj3" fmla="val 16667"/>
            </a:avLst>
          </a:prstGeom>
          <a:noFill/>
          <a:ln w="28575" algn="ctr">
            <a:solidFill>
              <a:srgbClr val="FF0000"/>
            </a:solid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anchor="ctr"/>
          <a:lstStyle/>
          <a:p>
            <a:pPr eaLnBrk="0" hangingPunct="0"/>
            <a:r>
              <a:rPr lang="en-US" altLang="zh-CN" sz="2000" b="1">
                <a:solidFill>
                  <a:schemeClr val="tx1"/>
                </a:solidFill>
                <a:latin typeface="宋体" panose="02010600030101010101" pitchFamily="2" charset="-122"/>
                <a:ea typeface="宋体" panose="02010600030101010101" pitchFamily="2" charset="-122"/>
              </a:rPr>
              <a:t>1</a:t>
            </a:r>
            <a:r>
              <a:rPr lang="zh-CN" altLang="en-US" sz="2000" b="1">
                <a:solidFill>
                  <a:schemeClr val="tx1"/>
                </a:solidFill>
                <a:latin typeface="宋体" panose="02010600030101010101" pitchFamily="2" charset="-122"/>
                <a:ea typeface="宋体" panose="02010600030101010101" pitchFamily="2" charset="-122"/>
              </a:rPr>
              <a:t>脚标记</a:t>
            </a:r>
          </a:p>
          <a:p>
            <a:pPr eaLnBrk="0" hangingPunct="0"/>
            <a:r>
              <a:rPr lang="zh-CN" altLang="en-US" sz="2000" b="1">
                <a:solidFill>
                  <a:schemeClr val="tx1"/>
                </a:solidFill>
                <a:latin typeface="宋体" panose="02010600030101010101" pitchFamily="2" charset="-122"/>
                <a:ea typeface="宋体" panose="02010600030101010101" pitchFamily="2" charset="-122"/>
              </a:rPr>
              <a:t>左下角为</a:t>
            </a:r>
            <a:r>
              <a:rPr lang="en-US" altLang="zh-CN" sz="2000" b="1">
                <a:solidFill>
                  <a:schemeClr val="tx1"/>
                </a:solidFill>
                <a:latin typeface="宋体" panose="02010600030101010101" pitchFamily="2" charset="-122"/>
                <a:ea typeface="宋体" panose="02010600030101010101" pitchFamily="2" charset="-122"/>
              </a:rPr>
              <a:t>1</a:t>
            </a:r>
            <a:r>
              <a:rPr lang="zh-CN" altLang="en-US" sz="2000" b="1">
                <a:solidFill>
                  <a:schemeClr val="tx1"/>
                </a:solidFill>
                <a:latin typeface="宋体" panose="02010600030101010101" pitchFamily="2" charset="-122"/>
                <a:ea typeface="宋体" panose="02010600030101010101" pitchFamily="2" charset="-122"/>
              </a:rPr>
              <a:t>脚</a:t>
            </a:r>
          </a:p>
        </p:txBody>
      </p:sp>
      <p:sp>
        <p:nvSpPr>
          <p:cNvPr id="439305" name="Text Box 9"/>
          <p:cNvSpPr txBox="1">
            <a:spLocks noChangeArrowheads="1"/>
          </p:cNvSpPr>
          <p:nvPr/>
        </p:nvSpPr>
        <p:spPr bwMode="gray">
          <a:xfrm>
            <a:off x="5976938" y="4438650"/>
            <a:ext cx="1009650" cy="519113"/>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a:spAutoFit/>
          </a:bodyPr>
          <a:lstStyle/>
          <a:p>
            <a:pPr algn="l" eaLnBrk="0" hangingPunct="0"/>
            <a:r>
              <a:rPr lang="en-US" altLang="zh-CN" sz="2800" b="1">
                <a:solidFill>
                  <a:srgbClr val="FF0000"/>
                </a:solidFill>
                <a:latin typeface="宋体" panose="02010600030101010101" pitchFamily="2" charset="-122"/>
                <a:ea typeface="宋体" panose="02010600030101010101" pitchFamily="2" charset="-122"/>
              </a:rPr>
              <a:t>1</a:t>
            </a:r>
            <a:endParaRPr lang="en-US" altLang="zh-CN" sz="2800" b="1">
              <a:solidFill>
                <a:schemeClr val="tx1"/>
              </a:solidFill>
              <a:latin typeface="宋体" panose="02010600030101010101" pitchFamily="2" charset="-122"/>
              <a:ea typeface="宋体" panose="02010600030101010101" pitchFamily="2" charset="-122"/>
            </a:endParaRPr>
          </a:p>
        </p:txBody>
      </p:sp>
      <p:sp>
        <p:nvSpPr>
          <p:cNvPr id="439306" name="Freeform 10"/>
          <p:cNvSpPr>
            <a:spLocks/>
          </p:cNvSpPr>
          <p:nvPr/>
        </p:nvSpPr>
        <p:spPr bwMode="gray">
          <a:xfrm>
            <a:off x="6481763" y="3395663"/>
            <a:ext cx="1708150" cy="1331912"/>
          </a:xfrm>
          <a:custGeom>
            <a:avLst/>
            <a:gdLst>
              <a:gd name="T0" fmla="*/ 47 w 1232"/>
              <a:gd name="T1" fmla="*/ 879 h 890"/>
              <a:gd name="T2" fmla="*/ 1098 w 1232"/>
              <a:gd name="T3" fmla="*/ 885 h 890"/>
              <a:gd name="T4" fmla="*/ 1172 w 1232"/>
              <a:gd name="T5" fmla="*/ 852 h 890"/>
              <a:gd name="T6" fmla="*/ 1219 w 1232"/>
              <a:gd name="T7" fmla="*/ 798 h 890"/>
              <a:gd name="T8" fmla="*/ 1232 w 1232"/>
              <a:gd name="T9" fmla="*/ 684 h 890"/>
              <a:gd name="T10" fmla="*/ 1226 w 1232"/>
              <a:gd name="T11" fmla="*/ 155 h 890"/>
              <a:gd name="T12" fmla="*/ 1192 w 1232"/>
              <a:gd name="T13" fmla="*/ 108 h 890"/>
              <a:gd name="T14" fmla="*/ 944 w 1232"/>
              <a:gd name="T15" fmla="*/ 21 h 890"/>
              <a:gd name="T16" fmla="*/ 703 w 1232"/>
              <a:gd name="T17" fmla="*/ 8 h 890"/>
              <a:gd name="T18" fmla="*/ 0 w 1232"/>
              <a:gd name="T19" fmla="*/ 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2" h="890">
                <a:moveTo>
                  <a:pt x="47" y="879"/>
                </a:moveTo>
                <a:cubicBezTo>
                  <a:pt x="473" y="888"/>
                  <a:pt x="565" y="890"/>
                  <a:pt x="1098" y="885"/>
                </a:cubicBezTo>
                <a:cubicBezTo>
                  <a:pt x="1119" y="865"/>
                  <a:pt x="1145" y="861"/>
                  <a:pt x="1172" y="852"/>
                </a:cubicBezTo>
                <a:cubicBezTo>
                  <a:pt x="1185" y="832"/>
                  <a:pt x="1219" y="798"/>
                  <a:pt x="1219" y="798"/>
                </a:cubicBezTo>
                <a:cubicBezTo>
                  <a:pt x="1222" y="760"/>
                  <a:pt x="1232" y="722"/>
                  <a:pt x="1232" y="684"/>
                </a:cubicBezTo>
                <a:cubicBezTo>
                  <a:pt x="1232" y="508"/>
                  <a:pt x="1230" y="331"/>
                  <a:pt x="1226" y="155"/>
                </a:cubicBezTo>
                <a:cubicBezTo>
                  <a:pt x="1225" y="132"/>
                  <a:pt x="1204" y="124"/>
                  <a:pt x="1192" y="108"/>
                </a:cubicBezTo>
                <a:cubicBezTo>
                  <a:pt x="1134" y="32"/>
                  <a:pt x="1033" y="30"/>
                  <a:pt x="944" y="21"/>
                </a:cubicBezTo>
                <a:cubicBezTo>
                  <a:pt x="851" y="0"/>
                  <a:pt x="900" y="10"/>
                  <a:pt x="703" y="8"/>
                </a:cubicBezTo>
                <a:cubicBezTo>
                  <a:pt x="469" y="6"/>
                  <a:pt x="234" y="8"/>
                  <a:pt x="0" y="8"/>
                </a:cubicBezTo>
              </a:path>
            </a:pathLst>
          </a:custGeom>
          <a:noFill/>
          <a:ln w="28575" cap="flat" cmpd="sng">
            <a:solidFill>
              <a:srgbClr val="000000"/>
            </a:solidFill>
            <a:prstDash val="solid"/>
            <a:round/>
            <a:headEnd type="none" w="med" len="med"/>
            <a:tailEnd type="triangle" w="lg" len="lg"/>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xmlns="" val="740627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9303"/>
                                        </p:tgtEl>
                                        <p:attrNameLst>
                                          <p:attrName>style.visibility</p:attrName>
                                        </p:attrNameLst>
                                      </p:cBhvr>
                                      <p:to>
                                        <p:strVal val="visible"/>
                                      </p:to>
                                    </p:set>
                                    <p:animEffect transition="in" filter="wipe(left)">
                                      <p:cBhvr>
                                        <p:cTn id="7" dur="1000"/>
                                        <p:tgtEl>
                                          <p:spTgt spid="439303"/>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39302"/>
                                        </p:tgtEl>
                                        <p:attrNameLst>
                                          <p:attrName>style.visibility</p:attrName>
                                        </p:attrNameLst>
                                      </p:cBhvr>
                                      <p:to>
                                        <p:strVal val="visible"/>
                                      </p:to>
                                    </p:set>
                                    <p:animEffect transition="in" filter="wipe(down)">
                                      <p:cBhvr>
                                        <p:cTn id="11" dur="500"/>
                                        <p:tgtEl>
                                          <p:spTgt spid="4393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39304"/>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393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439306"/>
                                        </p:tgtEl>
                                        <p:attrNameLst>
                                          <p:attrName>style.visibility</p:attrName>
                                        </p:attrNameLst>
                                      </p:cBhvr>
                                      <p:to>
                                        <p:strVal val="visible"/>
                                      </p:to>
                                    </p:set>
                                    <p:animEffect transition="in" filter="wipe(down)">
                                      <p:cBhvr>
                                        <p:cTn id="23" dur="500"/>
                                        <p:tgtEl>
                                          <p:spTgt spid="439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2" grpId="0" animBg="1"/>
      <p:bldP spid="439304" grpId="0" animBg="1"/>
      <p:bldP spid="43930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rrowheads="1"/>
          </p:cNvSpPr>
          <p:nvPr>
            <p:ph type="title" idx="4294967295"/>
          </p:nvPr>
        </p:nvSpPr>
        <p:spPr>
          <a:xfrm>
            <a:off x="0" y="11113"/>
            <a:ext cx="8362950" cy="777875"/>
          </a:xfrm>
        </p:spPr>
        <p:txBody>
          <a:bodyPr/>
          <a:lstStyle/>
          <a:p>
            <a:r>
              <a:rPr lang="zh-CN" altLang="en-US" b="1" dirty="0">
                <a:ea typeface="华文中宋" panose="02010600040101010101" pitchFamily="2" charset="-122"/>
              </a:rPr>
              <a:t>数 字 电 路 装 配</a:t>
            </a:r>
          </a:p>
        </p:txBody>
      </p:sp>
      <p:sp>
        <p:nvSpPr>
          <p:cNvPr id="440323" name="Rectangle 3"/>
          <p:cNvSpPr>
            <a:spLocks noChangeArrowheads="1"/>
          </p:cNvSpPr>
          <p:nvPr/>
        </p:nvSpPr>
        <p:spPr bwMode="gray">
          <a:xfrm>
            <a:off x="539552" y="1052736"/>
            <a:ext cx="8302586" cy="4691349"/>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square">
            <a:spAutoFit/>
          </a:bodyPr>
          <a:lstStyle/>
          <a:p>
            <a:pPr algn="l" eaLnBrk="0" hangingPunct="0">
              <a:lnSpc>
                <a:spcPct val="120000"/>
              </a:lnSpc>
              <a:buSzPct val="80000"/>
              <a:buFont typeface="Wingdings" panose="05000000000000000000" pitchFamily="2" charset="2"/>
              <a:buChar char="u"/>
            </a:pPr>
            <a:r>
              <a:rPr kumimoji="1" lang="zh-CN" altLang="en-US" sz="2700" dirty="0">
                <a:solidFill>
                  <a:srgbClr val="FF0000"/>
                </a:solidFill>
                <a:latin typeface="微软雅黑" panose="020B0503020204020204" pitchFamily="34" charset="-122"/>
                <a:ea typeface="微软雅黑" panose="020B0503020204020204" pitchFamily="34" charset="-122"/>
              </a:rPr>
              <a:t>元件的正确插入和拨出方法</a:t>
            </a:r>
          </a:p>
          <a:p>
            <a:pPr algn="l" eaLnBrk="0" hangingPunct="0">
              <a:lnSpc>
                <a:spcPct val="120000"/>
              </a:lnSpc>
            </a:pPr>
            <a:r>
              <a:rPr kumimoji="1" lang="zh-CN" altLang="en-US" sz="2700" dirty="0">
                <a:solidFill>
                  <a:schemeClr val="tx1"/>
                </a:solidFill>
                <a:latin typeface="微软雅黑" panose="020B0503020204020204" pitchFamily="34" charset="-122"/>
                <a:ea typeface="微软雅黑" panose="020B0503020204020204" pitchFamily="34" charset="-122"/>
              </a:rPr>
              <a:t>    * 必须用镊子起出元件，绝不可用手直接拔出</a:t>
            </a:r>
          </a:p>
          <a:p>
            <a:pPr algn="l" eaLnBrk="0" hangingPunct="0">
              <a:lnSpc>
                <a:spcPct val="120000"/>
              </a:lnSpc>
            </a:pPr>
            <a:r>
              <a:rPr kumimoji="1" lang="zh-CN" altLang="en-US" sz="2700" dirty="0">
                <a:solidFill>
                  <a:schemeClr val="tx1"/>
                </a:solidFill>
                <a:latin typeface="微软雅黑" panose="020B0503020204020204" pitchFamily="34" charset="-122"/>
                <a:ea typeface="微软雅黑" panose="020B0503020204020204" pitchFamily="34" charset="-122"/>
              </a:rPr>
              <a:t>    * 元件缺口必须朝左</a:t>
            </a:r>
          </a:p>
          <a:p>
            <a:pPr algn="l" eaLnBrk="0" hangingPunct="0">
              <a:lnSpc>
                <a:spcPct val="120000"/>
              </a:lnSpc>
            </a:pPr>
            <a:r>
              <a:rPr kumimoji="1" lang="zh-CN" altLang="en-US" sz="2700" dirty="0">
                <a:solidFill>
                  <a:schemeClr val="tx1"/>
                </a:solidFill>
                <a:latin typeface="微软雅黑" panose="020B0503020204020204" pitchFamily="34" charset="-122"/>
                <a:ea typeface="微软雅黑" panose="020B0503020204020204" pitchFamily="34" charset="-122"/>
              </a:rPr>
              <a:t>    * 在插座够用情况下集成电路的管脚数与插座</a:t>
            </a:r>
          </a:p>
          <a:p>
            <a:pPr algn="l" eaLnBrk="0" hangingPunct="0">
              <a:lnSpc>
                <a:spcPct val="120000"/>
              </a:lnSpc>
            </a:pPr>
            <a:r>
              <a:rPr kumimoji="1" lang="zh-CN" altLang="en-US" sz="2700" dirty="0">
                <a:solidFill>
                  <a:schemeClr val="tx1"/>
                </a:solidFill>
                <a:latin typeface="微软雅黑" panose="020B0503020204020204" pitchFamily="34" charset="-122"/>
                <a:ea typeface="微软雅黑" panose="020B0503020204020204" pitchFamily="34" charset="-122"/>
              </a:rPr>
              <a:t>      管脚数一致</a:t>
            </a:r>
          </a:p>
          <a:p>
            <a:pPr algn="l" eaLnBrk="0" hangingPunct="0">
              <a:lnSpc>
                <a:spcPct val="120000"/>
              </a:lnSpc>
              <a:spcBef>
                <a:spcPts val="1200"/>
              </a:spcBef>
              <a:buSzPct val="80000"/>
              <a:buFont typeface="Wingdings" panose="05000000000000000000" pitchFamily="2" charset="2"/>
              <a:buChar char="u"/>
            </a:pPr>
            <a:r>
              <a:rPr kumimoji="1" lang="zh-CN" altLang="en-US" sz="2700" dirty="0">
                <a:solidFill>
                  <a:srgbClr val="FF0000"/>
                </a:solidFill>
                <a:latin typeface="微软雅黑" panose="020B0503020204020204" pitchFamily="34" charset="-122"/>
                <a:ea typeface="微软雅黑" panose="020B0503020204020204" pitchFamily="34" charset="-122"/>
              </a:rPr>
              <a:t>引出测试点</a:t>
            </a:r>
          </a:p>
          <a:p>
            <a:pPr algn="l" eaLnBrk="0" hangingPunct="0">
              <a:lnSpc>
                <a:spcPct val="120000"/>
              </a:lnSpc>
            </a:pPr>
            <a:r>
              <a:rPr kumimoji="1" lang="zh-CN" altLang="en-US" sz="2700" dirty="0">
                <a:solidFill>
                  <a:schemeClr val="tx1"/>
                </a:solidFill>
                <a:latin typeface="微软雅黑" panose="020B0503020204020204" pitchFamily="34" charset="-122"/>
                <a:ea typeface="微软雅黑" panose="020B0503020204020204" pitchFamily="34" charset="-122"/>
              </a:rPr>
              <a:t>    除万用表外，避免测试仪表的连线直接与元件管脚连接，应该用导线将被测管脚信号引到实验箱的“外接仪表”接线柱上，仪表与接线柱连接。</a:t>
            </a:r>
          </a:p>
        </p:txBody>
      </p:sp>
    </p:spTree>
    <p:extLst>
      <p:ext uri="{BB962C8B-B14F-4D97-AF65-F5344CB8AC3E}">
        <p14:creationId xmlns:p14="http://schemas.microsoft.com/office/powerpoint/2010/main" xmlns="" val="1233360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rrowheads="1"/>
          </p:cNvSpPr>
          <p:nvPr>
            <p:ph type="title" idx="4294967295"/>
          </p:nvPr>
        </p:nvSpPr>
        <p:spPr>
          <a:xfrm>
            <a:off x="0" y="11113"/>
            <a:ext cx="8362950" cy="777875"/>
          </a:xfrm>
        </p:spPr>
        <p:txBody>
          <a:bodyPr/>
          <a:lstStyle/>
          <a:p>
            <a:r>
              <a:rPr lang="zh-CN" altLang="en-US" dirty="0">
                <a:ea typeface="华文中宋" panose="02010600040101010101" pitchFamily="2" charset="-122"/>
              </a:rPr>
              <a:t>数 字 电 路 装 配</a:t>
            </a:r>
          </a:p>
        </p:txBody>
      </p:sp>
      <p:sp>
        <p:nvSpPr>
          <p:cNvPr id="441347" name="Rectangle 3"/>
          <p:cNvSpPr>
            <a:spLocks noChangeArrowheads="1"/>
          </p:cNvSpPr>
          <p:nvPr/>
        </p:nvSpPr>
        <p:spPr bwMode="gray">
          <a:xfrm>
            <a:off x="358775" y="908720"/>
            <a:ext cx="8483363" cy="5493812"/>
          </a:xfrm>
          <a:prstGeom prst="rect">
            <a:avLst/>
          </a:prstGeom>
          <a:noFill/>
          <a:ln>
            <a:noFill/>
          </a:ln>
          <a:effectLst/>
          <a:extLst>
            <a:ext uri="{909E8E84-426E-40DD-AFC4-6F175D3DCCD1}">
              <a14:hiddenFill xmlns:a14="http://schemas.microsoft.com/office/drawing/2010/main" xmlns="">
                <a:gradFill rotWithShape="1">
                  <a:gsLst>
                    <a:gs pos="0">
                      <a:schemeClr val="hlink"/>
                    </a:gs>
                    <a:gs pos="50000">
                      <a:schemeClr val="hlink">
                        <a:gamma/>
                        <a:tint val="0"/>
                        <a:invGamma/>
                      </a:schemeClr>
                    </a:gs>
                    <a:gs pos="100000">
                      <a:schemeClr val="hlink"/>
                    </a:gs>
                  </a:gsLst>
                  <a:lin ang="0" scaled="1"/>
                </a:gradFill>
              </a14:hiddenFill>
            </a:ex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square">
            <a:spAutoFit/>
          </a:bodyPr>
          <a:lstStyle/>
          <a:p>
            <a:pPr algn="l" eaLnBrk="0" hangingPunct="0">
              <a:lnSpc>
                <a:spcPct val="150000"/>
              </a:lnSpc>
              <a:buFontTx/>
              <a:buChar char="•"/>
            </a:pPr>
            <a:r>
              <a:rPr kumimoji="1" lang="zh-CN" altLang="en-US" sz="2600" dirty="0">
                <a:solidFill>
                  <a:schemeClr val="tx1"/>
                </a:solidFill>
                <a:latin typeface="微软雅黑" panose="020B0503020204020204" pitchFamily="34" charset="-122"/>
                <a:ea typeface="微软雅黑" panose="020B0503020204020204" pitchFamily="34" charset="-122"/>
              </a:rPr>
              <a:t>门电路悬空端的正确处理</a:t>
            </a:r>
          </a:p>
          <a:p>
            <a:pPr algn="l" eaLnBrk="0" hangingPunct="0">
              <a:lnSpc>
                <a:spcPct val="150000"/>
              </a:lnSpc>
            </a:pPr>
            <a:r>
              <a:rPr kumimoji="1" lang="zh-CN" altLang="en-US" sz="2600" dirty="0">
                <a:solidFill>
                  <a:schemeClr val="tx1"/>
                </a:solidFill>
                <a:latin typeface="微软雅黑" panose="020B0503020204020204" pitchFamily="34" charset="-122"/>
                <a:ea typeface="微软雅黑" panose="020B0503020204020204" pitchFamily="34" charset="-122"/>
              </a:rPr>
              <a:t>     与（非）门    并联、接高电平</a:t>
            </a:r>
          </a:p>
          <a:p>
            <a:pPr algn="l" eaLnBrk="0" hangingPunct="0">
              <a:lnSpc>
                <a:spcPct val="150000"/>
              </a:lnSpc>
            </a:pPr>
            <a:r>
              <a:rPr kumimoji="1" lang="zh-CN" altLang="en-US" sz="2600" dirty="0">
                <a:solidFill>
                  <a:schemeClr val="tx1"/>
                </a:solidFill>
                <a:latin typeface="微软雅黑" panose="020B0503020204020204" pitchFamily="34" charset="-122"/>
                <a:ea typeface="微软雅黑" panose="020B0503020204020204" pitchFamily="34" charset="-122"/>
              </a:rPr>
              <a:t>     或（非）门    并联、接低电平</a:t>
            </a:r>
          </a:p>
          <a:p>
            <a:pPr algn="l" eaLnBrk="0" hangingPunct="0">
              <a:lnSpc>
                <a:spcPct val="150000"/>
              </a:lnSpc>
            </a:pPr>
            <a:r>
              <a:rPr kumimoji="1" lang="zh-CN" altLang="en-US" sz="2600" dirty="0">
                <a:solidFill>
                  <a:schemeClr val="tx1"/>
                </a:solidFill>
                <a:latin typeface="微软雅黑" panose="020B0503020204020204" pitchFamily="34" charset="-122"/>
                <a:ea typeface="微软雅黑" panose="020B0503020204020204" pitchFamily="34" charset="-122"/>
              </a:rPr>
              <a:t>   注：理论上</a:t>
            </a:r>
            <a:r>
              <a:rPr kumimoji="1" lang="en-US" altLang="zh-CN" sz="2600" dirty="0">
                <a:solidFill>
                  <a:schemeClr val="tx1"/>
                </a:solidFill>
                <a:latin typeface="微软雅黑" panose="020B0503020204020204" pitchFamily="34" charset="-122"/>
                <a:ea typeface="微软雅黑" panose="020B0503020204020204" pitchFamily="34" charset="-122"/>
              </a:rPr>
              <a:t>TTL</a:t>
            </a:r>
            <a:r>
              <a:rPr kumimoji="1" lang="zh-CN" altLang="en-US" sz="2600" dirty="0">
                <a:solidFill>
                  <a:schemeClr val="tx1"/>
                </a:solidFill>
                <a:latin typeface="微软雅黑" panose="020B0503020204020204" pitchFamily="34" charset="-122"/>
                <a:ea typeface="微软雅黑" panose="020B0503020204020204" pitchFamily="34" charset="-122"/>
              </a:rPr>
              <a:t>电路输入悬空不接为高电平，但 </a:t>
            </a:r>
          </a:p>
          <a:p>
            <a:pPr algn="l" eaLnBrk="0" hangingPunct="0">
              <a:lnSpc>
                <a:spcPct val="150000"/>
              </a:lnSpc>
            </a:pPr>
            <a:r>
              <a:rPr kumimoji="1" lang="zh-CN" altLang="en-US" sz="2600" dirty="0">
                <a:solidFill>
                  <a:schemeClr val="tx1"/>
                </a:solidFill>
                <a:latin typeface="微软雅黑" panose="020B0503020204020204" pitchFamily="34" charset="-122"/>
                <a:ea typeface="微软雅黑" panose="020B0503020204020204" pitchFamily="34" charset="-122"/>
              </a:rPr>
              <a:t>       是</a:t>
            </a:r>
            <a:r>
              <a:rPr kumimoji="1" lang="zh-CN" altLang="en-US" sz="2600" dirty="0">
                <a:solidFill>
                  <a:srgbClr val="FF0000"/>
                </a:solidFill>
                <a:latin typeface="微软雅黑" panose="020B0503020204020204" pitchFamily="34" charset="-122"/>
                <a:ea typeface="微软雅黑" panose="020B0503020204020204" pitchFamily="34" charset="-122"/>
              </a:rPr>
              <a:t>实际使用中一般不采用，防止干扰</a:t>
            </a:r>
            <a:r>
              <a:rPr kumimoji="1" lang="zh-CN" altLang="en-US" sz="2600" dirty="0">
                <a:solidFill>
                  <a:schemeClr val="tx1"/>
                </a:solidFill>
                <a:latin typeface="微软雅黑" panose="020B0503020204020204" pitchFamily="34" charset="-122"/>
                <a:ea typeface="微软雅黑" panose="020B0503020204020204" pitchFamily="34" charset="-122"/>
              </a:rPr>
              <a:t>。</a:t>
            </a:r>
          </a:p>
          <a:p>
            <a:pPr algn="l" eaLnBrk="0" hangingPunct="0">
              <a:lnSpc>
                <a:spcPct val="150000"/>
              </a:lnSpc>
              <a:buFontTx/>
              <a:buChar char="•"/>
            </a:pPr>
            <a:r>
              <a:rPr kumimoji="1" lang="zh-CN" altLang="en-US" sz="2600" dirty="0">
                <a:solidFill>
                  <a:srgbClr val="FF0000"/>
                </a:solidFill>
                <a:latin typeface="微软雅黑" panose="020B0503020204020204" pitchFamily="34" charset="-122"/>
                <a:ea typeface="微软雅黑" panose="020B0503020204020204" pitchFamily="34" charset="-122"/>
              </a:rPr>
              <a:t>使能端、控制端必须接；</a:t>
            </a:r>
          </a:p>
          <a:p>
            <a:pPr algn="l" eaLnBrk="0" hangingPunct="0">
              <a:lnSpc>
                <a:spcPct val="150000"/>
              </a:lnSpc>
              <a:buFontTx/>
              <a:buChar char="•"/>
            </a:pPr>
            <a:r>
              <a:rPr kumimoji="1" lang="zh-CN" altLang="en-US" sz="2600" dirty="0">
                <a:solidFill>
                  <a:srgbClr val="FF0000"/>
                </a:solidFill>
                <a:latin typeface="微软雅黑" panose="020B0503020204020204" pitchFamily="34" charset="-122"/>
                <a:ea typeface="微软雅黑" panose="020B0503020204020204" pitchFamily="34" charset="-122"/>
              </a:rPr>
              <a:t>地址端必须全部接</a:t>
            </a:r>
            <a:r>
              <a:rPr kumimoji="1" lang="zh-CN" altLang="en-US" sz="2600" dirty="0">
                <a:solidFill>
                  <a:schemeClr val="tx1"/>
                </a:solidFill>
                <a:latin typeface="微软雅黑" panose="020B0503020204020204" pitchFamily="34" charset="-122"/>
                <a:ea typeface="微软雅黑" panose="020B0503020204020204" pitchFamily="34" charset="-122"/>
              </a:rPr>
              <a:t>，不使用的根据实际情况接“</a:t>
            </a:r>
            <a:r>
              <a:rPr kumimoji="1" lang="en-US" altLang="zh-CN" sz="2600" dirty="0">
                <a:solidFill>
                  <a:schemeClr val="tx1"/>
                </a:solidFill>
                <a:latin typeface="微软雅黑" panose="020B0503020204020204" pitchFamily="34" charset="-122"/>
                <a:ea typeface="微软雅黑" panose="020B0503020204020204" pitchFamily="34" charset="-122"/>
              </a:rPr>
              <a:t>0”</a:t>
            </a:r>
            <a:r>
              <a:rPr kumimoji="1" lang="zh-CN" altLang="en-US" sz="2600" dirty="0">
                <a:solidFill>
                  <a:schemeClr val="tx1"/>
                </a:solidFill>
                <a:latin typeface="微软雅黑" panose="020B0503020204020204" pitchFamily="34" charset="-122"/>
                <a:ea typeface="微软雅黑" panose="020B0503020204020204" pitchFamily="34" charset="-122"/>
              </a:rPr>
              <a:t>或“</a:t>
            </a:r>
            <a:r>
              <a:rPr kumimoji="1" lang="en-US" altLang="zh-CN" sz="2600" dirty="0">
                <a:solidFill>
                  <a:schemeClr val="tx1"/>
                </a:solidFill>
                <a:latin typeface="微软雅黑" panose="020B0503020204020204" pitchFamily="34" charset="-122"/>
                <a:ea typeface="微软雅黑" panose="020B0503020204020204" pitchFamily="34" charset="-122"/>
              </a:rPr>
              <a:t>1”</a:t>
            </a:r>
            <a:r>
              <a:rPr kumimoji="1" lang="zh-CN" altLang="en-US" sz="2600" dirty="0">
                <a:solidFill>
                  <a:schemeClr val="tx1"/>
                </a:solidFill>
                <a:latin typeface="微软雅黑" panose="020B0503020204020204" pitchFamily="34" charset="-122"/>
                <a:ea typeface="微软雅黑" panose="020B0503020204020204" pitchFamily="34" charset="-122"/>
              </a:rPr>
              <a:t>；</a:t>
            </a:r>
          </a:p>
          <a:p>
            <a:pPr algn="l" eaLnBrk="0" hangingPunct="0">
              <a:lnSpc>
                <a:spcPct val="150000"/>
              </a:lnSpc>
              <a:buFontTx/>
              <a:buChar char="•"/>
            </a:pPr>
            <a:r>
              <a:rPr kumimoji="1" lang="zh-CN" altLang="en-US" sz="2600" dirty="0">
                <a:solidFill>
                  <a:schemeClr val="tx1"/>
                </a:solidFill>
                <a:latin typeface="微软雅黑" panose="020B0503020204020204" pitchFamily="34" charset="-122"/>
                <a:ea typeface="微软雅黑" panose="020B0503020204020204" pitchFamily="34" charset="-122"/>
              </a:rPr>
              <a:t>不使用的输出端不接。</a:t>
            </a:r>
          </a:p>
        </p:txBody>
      </p:sp>
    </p:spTree>
    <p:extLst>
      <p:ext uri="{BB962C8B-B14F-4D97-AF65-F5344CB8AC3E}">
        <p14:creationId xmlns:p14="http://schemas.microsoft.com/office/powerpoint/2010/main" xmlns="" val="112180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0" y="500042"/>
            <a:ext cx="8210550" cy="935038"/>
          </a:xfrm>
          <a:solidFill>
            <a:srgbClr val="92D050"/>
          </a:solidFill>
        </p:spPr>
        <p:txBody>
          <a:bodyPr/>
          <a:lstStyle/>
          <a:p>
            <a:pPr marL="571500" indent="-571500" eaLnBrk="1" hangingPunct="1">
              <a:buFontTx/>
              <a:buChar char="•"/>
            </a:pPr>
            <a:r>
              <a:rPr lang="zh-CN" altLang="en-US" sz="4000" b="1" smtClean="0">
                <a:ea typeface="楷体_GB2312" pitchFamily="49" charset="-122"/>
              </a:rPr>
              <a:t>数电实验常见故障的分析和排除 </a:t>
            </a:r>
          </a:p>
        </p:txBody>
      </p:sp>
      <p:sp>
        <p:nvSpPr>
          <p:cNvPr id="38916" name="Rectangle 3"/>
          <p:cNvSpPr>
            <a:spLocks noGrp="1" noChangeArrowheads="1"/>
          </p:cNvSpPr>
          <p:nvPr>
            <p:ph type="body" idx="4294967295"/>
          </p:nvPr>
        </p:nvSpPr>
        <p:spPr>
          <a:xfrm>
            <a:off x="428596" y="1628775"/>
            <a:ext cx="8356629" cy="3960813"/>
          </a:xfrm>
        </p:spPr>
        <p:txBody>
          <a:bodyPr/>
          <a:lstStyle/>
          <a:p>
            <a:pPr eaLnBrk="1" hangingPunct="1">
              <a:lnSpc>
                <a:spcPct val="150000"/>
              </a:lnSpc>
              <a:buClr>
                <a:srgbClr val="CC3300"/>
              </a:buClr>
              <a:buFont typeface="Wingdings" pitchFamily="2" charset="2"/>
              <a:buChar char="Ø"/>
            </a:pPr>
            <a:r>
              <a:rPr lang="zh-CN" altLang="en-US" sz="2800" b="1" dirty="0" smtClean="0">
                <a:ea typeface="楷体_GB2312" pitchFamily="49" charset="-122"/>
              </a:rPr>
              <a:t>这里所说的常见故障不包括因设计不当产生的逻辑功能错误</a:t>
            </a:r>
            <a:r>
              <a:rPr lang="en-US" altLang="zh-CN" sz="2800" b="1" dirty="0" smtClean="0">
                <a:ea typeface="楷体_GB2312" pitchFamily="49" charset="-122"/>
              </a:rPr>
              <a:t>(</a:t>
            </a:r>
            <a:r>
              <a:rPr lang="zh-CN" altLang="en-US" sz="2800" b="1" dirty="0" smtClean="0">
                <a:ea typeface="楷体_GB2312" pitchFamily="49" charset="-122"/>
              </a:rPr>
              <a:t>因设计不当产生的逻辑功能错误应修改设计方案</a:t>
            </a:r>
            <a:r>
              <a:rPr lang="en-US" altLang="zh-CN" sz="2800" b="1" dirty="0" smtClean="0">
                <a:ea typeface="楷体_GB2312" pitchFamily="49" charset="-122"/>
              </a:rPr>
              <a:t>)</a:t>
            </a:r>
            <a:r>
              <a:rPr lang="zh-CN" altLang="en-US" sz="2800" b="1" dirty="0" smtClean="0">
                <a:ea typeface="楷体_GB2312" pitchFamily="49" charset="-122"/>
              </a:rPr>
              <a:t>。</a:t>
            </a:r>
          </a:p>
          <a:p>
            <a:pPr eaLnBrk="1" hangingPunct="1">
              <a:lnSpc>
                <a:spcPct val="150000"/>
              </a:lnSpc>
              <a:buClr>
                <a:srgbClr val="CC3300"/>
              </a:buClr>
              <a:buFont typeface="Wingdings" pitchFamily="2" charset="2"/>
              <a:buChar char="Ø"/>
            </a:pPr>
            <a:r>
              <a:rPr lang="zh-CN" altLang="en-US" sz="2800" b="1" dirty="0" smtClean="0">
                <a:ea typeface="楷体_GB2312" pitchFamily="49" charset="-122"/>
              </a:rPr>
              <a:t>一般数字电路常见故障有：</a:t>
            </a:r>
          </a:p>
          <a:p>
            <a:pPr lvl="1"/>
            <a:r>
              <a:rPr lang="zh-CN" altLang="en-US" sz="3200" dirty="0" smtClean="0"/>
              <a:t>断路故障</a:t>
            </a:r>
          </a:p>
          <a:p>
            <a:pPr lvl="1"/>
            <a:r>
              <a:rPr lang="zh-CN" altLang="en-US" sz="3200" dirty="0" smtClean="0"/>
              <a:t>短路故障</a:t>
            </a:r>
          </a:p>
          <a:p>
            <a:pPr lvl="1"/>
            <a:r>
              <a:rPr lang="zh-CN" altLang="en-US" sz="3200" dirty="0" smtClean="0"/>
              <a:t>集成电路芯片故障。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4294967295"/>
          </p:nvPr>
        </p:nvSpPr>
        <p:spPr>
          <a:xfrm>
            <a:off x="7010400" y="6356350"/>
            <a:ext cx="2133600" cy="365125"/>
          </a:xfrm>
          <a:noFill/>
          <a:ln>
            <a:miter lim="800000"/>
            <a:headEnd/>
            <a:tailEnd/>
          </a:ln>
        </p:spPr>
        <p:txBody>
          <a:bodyPr/>
          <a:lstStyle/>
          <a:p>
            <a:fld id="{B3D4577E-F28B-40F2-BC44-25BD7C450165}" type="slidenum">
              <a:rPr kumimoji="1" lang="en-US" altLang="zh-CN" sz="1400">
                <a:solidFill>
                  <a:schemeClr val="tx1"/>
                </a:solidFill>
                <a:latin typeface="Times New Roman" pitchFamily="18" charset="0"/>
                <a:ea typeface="宋体" charset="-122"/>
              </a:rPr>
              <a:pPr/>
              <a:t>58</a:t>
            </a:fld>
            <a:endParaRPr kumimoji="1" lang="en-US" altLang="zh-CN" sz="1400">
              <a:solidFill>
                <a:schemeClr val="tx1"/>
              </a:solidFill>
              <a:latin typeface="Times New Roman" pitchFamily="18" charset="0"/>
              <a:ea typeface="宋体" charset="-122"/>
            </a:endParaRPr>
          </a:p>
        </p:txBody>
      </p:sp>
      <p:sp>
        <p:nvSpPr>
          <p:cNvPr id="15363" name="Rectangle 2"/>
          <p:cNvSpPr>
            <a:spLocks noGrp="1" noChangeArrowheads="1"/>
          </p:cNvSpPr>
          <p:nvPr>
            <p:ph type="title" idx="4294967295"/>
          </p:nvPr>
        </p:nvSpPr>
        <p:spPr>
          <a:xfrm>
            <a:off x="0" y="179388"/>
            <a:ext cx="3406775" cy="776287"/>
          </a:xfrm>
          <a:solidFill>
            <a:srgbClr val="92D050"/>
          </a:solidFill>
        </p:spPr>
        <p:txBody>
          <a:bodyPr/>
          <a:lstStyle/>
          <a:p>
            <a:pPr marL="514350" indent="-514350">
              <a:buFont typeface="Arial" panose="020B0604020202020204" pitchFamily="34" charset="0"/>
              <a:buChar char="•"/>
              <a:defRPr/>
            </a:pPr>
            <a:r>
              <a:rPr lang="zh-CN" altLang="en-US" sz="3200" b="1" kern="1200" dirty="0" smtClean="0">
                <a:ea typeface="楷体_GB2312" pitchFamily="49" charset="-122"/>
              </a:rPr>
              <a:t>断路</a:t>
            </a:r>
            <a:r>
              <a:rPr lang="zh-CN" altLang="en-US" sz="3200" b="1" kern="1200" dirty="0">
                <a:ea typeface="楷体_GB2312" pitchFamily="49" charset="-122"/>
              </a:rPr>
              <a:t>故障</a:t>
            </a:r>
          </a:p>
        </p:txBody>
      </p:sp>
      <p:sp>
        <p:nvSpPr>
          <p:cNvPr id="15364" name="Rectangle 3"/>
          <p:cNvSpPr>
            <a:spLocks noGrp="1" noChangeArrowheads="1"/>
          </p:cNvSpPr>
          <p:nvPr>
            <p:ph type="body" idx="4294967295"/>
          </p:nvPr>
        </p:nvSpPr>
        <p:spPr>
          <a:xfrm>
            <a:off x="657225" y="1063625"/>
            <a:ext cx="8486775" cy="5184775"/>
          </a:xfrm>
        </p:spPr>
        <p:txBody>
          <a:bodyPr/>
          <a:lstStyle/>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断路故障是</a:t>
            </a:r>
            <a:r>
              <a:rPr lang="zh-CN" altLang="en-US" sz="2400" b="1" dirty="0">
                <a:solidFill>
                  <a:srgbClr val="00FF00"/>
                </a:solidFill>
                <a:ea typeface="楷体_GB2312" pitchFamily="49" charset="-122"/>
              </a:rPr>
              <a:t>指连线</a:t>
            </a:r>
            <a:r>
              <a:rPr lang="en-US" altLang="zh-CN" sz="2400" b="1" dirty="0">
                <a:solidFill>
                  <a:srgbClr val="00FF00"/>
                </a:solidFill>
                <a:ea typeface="楷体_GB2312" pitchFamily="49" charset="-122"/>
              </a:rPr>
              <a:t>(</a:t>
            </a:r>
            <a:r>
              <a:rPr lang="zh-CN" altLang="en-US" sz="2400" b="1" dirty="0">
                <a:solidFill>
                  <a:srgbClr val="00FF00"/>
                </a:solidFill>
                <a:ea typeface="楷体_GB2312" pitchFamily="49" charset="-122"/>
              </a:rPr>
              <a:t>包括信号线、传输线、测试线、焊点、连接点</a:t>
            </a:r>
            <a:r>
              <a:rPr lang="en-US" altLang="zh-CN" sz="2400" b="1" dirty="0">
                <a:solidFill>
                  <a:srgbClr val="00FF00"/>
                </a:solidFill>
                <a:ea typeface="楷体_GB2312" pitchFamily="49" charset="-122"/>
              </a:rPr>
              <a:t>)</a:t>
            </a:r>
            <a:r>
              <a:rPr lang="zh-CN" altLang="en-US" sz="2400" b="1" dirty="0">
                <a:solidFill>
                  <a:srgbClr val="00FF00"/>
                </a:solidFill>
                <a:ea typeface="楷体_GB2312" pitchFamily="49" charset="-122"/>
              </a:rPr>
              <a:t>断路产生的故障</a:t>
            </a:r>
            <a:r>
              <a:rPr lang="zh-CN" altLang="en-US" sz="2400" b="1" dirty="0">
                <a:ea typeface="楷体_GB2312" pitchFamily="49" charset="-122"/>
              </a:rPr>
              <a:t>。</a:t>
            </a:r>
          </a:p>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这类故障产生的现象比较明显，一般显现出相关点无规律的电平，例如：芯片电源连接端无电压；信号输入端无脉冲电压等等。</a:t>
            </a:r>
          </a:p>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检查这类故障的方法是用</a:t>
            </a:r>
            <a:r>
              <a:rPr lang="zh-CN" altLang="en-US" sz="2400" b="1" dirty="0">
                <a:solidFill>
                  <a:srgbClr val="FFFF00"/>
                </a:solidFill>
                <a:ea typeface="楷体_GB2312" pitchFamily="49" charset="-122"/>
              </a:rPr>
              <a:t>“</a:t>
            </a:r>
            <a:r>
              <a:rPr lang="en-US" altLang="zh-CN" sz="2400" b="1" dirty="0">
                <a:solidFill>
                  <a:srgbClr val="FFFF00"/>
                </a:solidFill>
                <a:ea typeface="楷体_GB2312" pitchFamily="49" charset="-122"/>
              </a:rPr>
              <a:t>0”</a:t>
            </a:r>
            <a:r>
              <a:rPr lang="zh-CN" altLang="en-US" sz="2400" b="1" dirty="0">
                <a:solidFill>
                  <a:srgbClr val="FFFF00"/>
                </a:solidFill>
                <a:ea typeface="楷体_GB2312" pitchFamily="49" charset="-122"/>
              </a:rPr>
              <a:t>、“</a:t>
            </a:r>
            <a:r>
              <a:rPr lang="en-US" altLang="zh-CN" sz="2400" b="1" dirty="0">
                <a:solidFill>
                  <a:srgbClr val="FFFF00"/>
                </a:solidFill>
                <a:ea typeface="楷体_GB2312" pitchFamily="49" charset="-122"/>
              </a:rPr>
              <a:t>1”</a:t>
            </a:r>
            <a:r>
              <a:rPr lang="zh-CN" altLang="en-US" sz="2400" b="1" dirty="0">
                <a:solidFill>
                  <a:srgbClr val="FFFF00"/>
                </a:solidFill>
                <a:ea typeface="楷体_GB2312" pitchFamily="49" charset="-122"/>
              </a:rPr>
              <a:t>判断法</a:t>
            </a:r>
            <a:r>
              <a:rPr lang="zh-CN" altLang="en-US" sz="2400" b="1" dirty="0">
                <a:ea typeface="楷体_GB2312" pitchFamily="49" charset="-122"/>
              </a:rPr>
              <a:t>，如设线路通为“</a:t>
            </a:r>
            <a:r>
              <a:rPr lang="en-US" altLang="zh-CN" sz="2400" b="1" dirty="0">
                <a:ea typeface="楷体_GB2312" pitchFamily="49" charset="-122"/>
              </a:rPr>
              <a:t>1”</a:t>
            </a:r>
            <a:r>
              <a:rPr lang="zh-CN" altLang="en-US" sz="2400" b="1" dirty="0">
                <a:ea typeface="楷体_GB2312" pitchFamily="49" charset="-122"/>
              </a:rPr>
              <a:t>，断为“</a:t>
            </a:r>
            <a:r>
              <a:rPr lang="en-US" altLang="zh-CN" sz="2400" b="1" dirty="0">
                <a:ea typeface="楷体_GB2312" pitchFamily="49" charset="-122"/>
              </a:rPr>
              <a:t>0”</a:t>
            </a:r>
            <a:r>
              <a:rPr lang="zh-CN" altLang="en-US" sz="2400" b="1" dirty="0">
                <a:ea typeface="楷体_GB2312" pitchFamily="49" charset="-122"/>
              </a:rPr>
              <a:t>。操作时可用万用表、逻辑笔或者示波器</a:t>
            </a:r>
            <a:r>
              <a:rPr lang="en-US" altLang="zh-CN" sz="2400" b="1" dirty="0">
                <a:ea typeface="楷体_GB2312" pitchFamily="49" charset="-122"/>
              </a:rPr>
              <a:t>(</a:t>
            </a:r>
            <a:r>
              <a:rPr lang="zh-CN" altLang="en-US" sz="2400" b="1" dirty="0">
                <a:ea typeface="楷体_GB2312" pitchFamily="49" charset="-122"/>
              </a:rPr>
              <a:t>配合测试信号</a:t>
            </a:r>
            <a:r>
              <a:rPr lang="en-US" altLang="zh-CN" sz="2400" b="1" dirty="0">
                <a:ea typeface="楷体_GB2312" pitchFamily="49" charset="-122"/>
              </a:rPr>
              <a:t>)</a:t>
            </a:r>
            <a:r>
              <a:rPr lang="zh-CN" altLang="en-US" sz="2400" b="1" dirty="0">
                <a:ea typeface="楷体_GB2312" pitchFamily="49" charset="-122"/>
              </a:rPr>
              <a:t>从源头沿一定路径逐段查寻，不难发现故障点。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0" y="423863"/>
            <a:ext cx="2757488" cy="727075"/>
          </a:xfrm>
          <a:solidFill>
            <a:srgbClr val="92D050"/>
          </a:solidFill>
        </p:spPr>
        <p:txBody>
          <a:bodyPr/>
          <a:lstStyle/>
          <a:p>
            <a:pPr marL="514350" indent="-514350">
              <a:buFont typeface="Arial" panose="020B0604020202020204" pitchFamily="34" charset="0"/>
              <a:buChar char="•"/>
              <a:defRPr/>
            </a:pPr>
            <a:r>
              <a:rPr lang="zh-CN" altLang="en-US" sz="3200" b="1" kern="1200" dirty="0" smtClean="0">
                <a:ea typeface="楷体_GB2312" pitchFamily="49" charset="-122"/>
              </a:rPr>
              <a:t>短路</a:t>
            </a:r>
            <a:r>
              <a:rPr lang="zh-CN" altLang="en-US" sz="3200" b="1" kern="1200" dirty="0">
                <a:ea typeface="楷体_GB2312" pitchFamily="49" charset="-122"/>
              </a:rPr>
              <a:t>故障</a:t>
            </a:r>
          </a:p>
        </p:txBody>
      </p:sp>
      <p:sp>
        <p:nvSpPr>
          <p:cNvPr id="16388" name="Rectangle 3"/>
          <p:cNvSpPr>
            <a:spLocks noGrp="1" noChangeArrowheads="1"/>
          </p:cNvSpPr>
          <p:nvPr>
            <p:ph type="body" idx="4294967295"/>
          </p:nvPr>
        </p:nvSpPr>
        <p:spPr>
          <a:xfrm>
            <a:off x="428596" y="1341438"/>
            <a:ext cx="7945467" cy="4824412"/>
          </a:xfrm>
        </p:spPr>
        <p:txBody>
          <a:bodyPr/>
          <a:lstStyle/>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短路故障是</a:t>
            </a:r>
            <a:r>
              <a:rPr lang="zh-CN" altLang="en-US" sz="2400" b="1" dirty="0">
                <a:solidFill>
                  <a:srgbClr val="FFFF00"/>
                </a:solidFill>
                <a:ea typeface="楷体_GB2312" pitchFamily="49" charset="-122"/>
              </a:rPr>
              <a:t>指连线或连线点短路造成电路出现异常的现象</a:t>
            </a:r>
            <a:r>
              <a:rPr lang="zh-CN" altLang="en-US" sz="2400" b="1" dirty="0">
                <a:ea typeface="楷体_GB2312" pitchFamily="49" charset="-122"/>
              </a:rPr>
              <a:t>。</a:t>
            </a:r>
          </a:p>
          <a:p>
            <a:pPr lvl="1" eaLnBrk="1" hangingPunct="1">
              <a:lnSpc>
                <a:spcPct val="150000"/>
              </a:lnSpc>
              <a:buClr>
                <a:srgbClr val="CC3300"/>
              </a:buClr>
              <a:buFont typeface="Wingdings" panose="05000000000000000000" pitchFamily="2" charset="2"/>
              <a:buChar char="Ø"/>
              <a:defRPr/>
            </a:pPr>
            <a:r>
              <a:rPr lang="zh-CN" altLang="en-US" sz="2000" b="1" dirty="0">
                <a:ea typeface="楷体_GB2312" pitchFamily="49" charset="-122"/>
              </a:rPr>
              <a:t>例如：电源正端和地短路会造成电源电压为零；局部逻辑线混连，会出现逻辑混乱错误。有的短路故障比较隐蔽，需要耐心仔细分析和耐心寻找才能发现。</a:t>
            </a:r>
          </a:p>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最常用查找短路故障的方法是：</a:t>
            </a:r>
            <a:r>
              <a:rPr lang="zh-CN" altLang="en-US" sz="2400" b="1" dirty="0">
                <a:solidFill>
                  <a:srgbClr val="00FF00"/>
                </a:solidFill>
                <a:ea typeface="楷体_GB2312" pitchFamily="49" charset="-122"/>
              </a:rPr>
              <a:t>将电路断电后用万用表的欧姆档测电阻值，若发现电路中无直接电气连接的两节点之间电阻值为零（或极小），可判为短路</a:t>
            </a:r>
            <a:r>
              <a:rPr lang="zh-CN" altLang="en-US" sz="2400" b="1" dirty="0">
                <a:ea typeface="楷体_GB2312" pitchFamily="49" charset="-12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607780" y="1192370"/>
            <a:ext cx="8234358" cy="153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marL="0" lvl="1" eaLnBrk="1" hangingPunct="1">
              <a:lnSpc>
                <a:spcPct val="150000"/>
              </a:lnSpc>
              <a:buFont typeface="Wingdings" panose="05000000000000000000" pitchFamily="2" charset="2"/>
              <a:buNone/>
            </a:pPr>
            <a:r>
              <a:rPr lang="en-US" altLang="zh-CN" b="1" dirty="0" smtClean="0">
                <a:latin typeface="宋体" panose="02010600030101010101" pitchFamily="2" charset="-122"/>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b</a:t>
            </a:r>
            <a:r>
              <a:rPr lang="en-US" altLang="zh-CN" b="1" dirty="0">
                <a:latin typeface="宋体" panose="02010600030101010101" pitchFamily="2" charset="-122"/>
                <a:cs typeface="Times New Roman" panose="02020603050405020304" pitchFamily="18" charset="0"/>
              </a:rPr>
              <a:t>)</a:t>
            </a:r>
            <a:r>
              <a:rPr lang="zh-CN" altLang="en-US" b="1" dirty="0">
                <a:latin typeface="宋体" panose="02010600030101010101" pitchFamily="2" charset="-122"/>
                <a:cs typeface="Times New Roman" panose="02020603050405020304" pitchFamily="18" charset="0"/>
              </a:rPr>
              <a:t>由时域系统的冲击响应求拉斯变换而得到。上题，应用时域求解微分方程，可得系统的冲击响应为：</a:t>
            </a:r>
          </a:p>
        </p:txBody>
      </p:sp>
      <p:graphicFrame>
        <p:nvGraphicFramePr>
          <p:cNvPr id="24580" name="Object 3"/>
          <p:cNvGraphicFramePr>
            <a:graphicFrameLocks noChangeAspect="1"/>
          </p:cNvGraphicFramePr>
          <p:nvPr>
            <p:extLst>
              <p:ext uri="{D42A27DB-BD31-4B8C-83A1-F6EECF244321}">
                <p14:modId xmlns="" xmlns:p14="http://schemas.microsoft.com/office/powerpoint/2010/main" val="2083703458"/>
              </p:ext>
            </p:extLst>
          </p:nvPr>
        </p:nvGraphicFramePr>
        <p:xfrm>
          <a:off x="1090298" y="3429000"/>
          <a:ext cx="7269322" cy="1642047"/>
        </p:xfrm>
        <a:graphic>
          <a:graphicData uri="http://schemas.openxmlformats.org/presentationml/2006/ole">
            <p:oleObj spid="_x0000_s75779" name="Equation" r:id="rId3" imgW="3149600" imgH="711200" progId="">
              <p:embed/>
            </p:oleObj>
          </a:graphicData>
        </a:graphic>
      </p:graphicFrame>
    </p:spTree>
    <p:extLst>
      <p:ext uri="{BB962C8B-B14F-4D97-AF65-F5344CB8AC3E}">
        <p14:creationId xmlns="" xmlns:p14="http://schemas.microsoft.com/office/powerpoint/2010/main" val="3790610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0" y="204788"/>
            <a:ext cx="4464050" cy="703262"/>
          </a:xfrm>
          <a:solidFill>
            <a:srgbClr val="92D050"/>
          </a:solidFill>
        </p:spPr>
        <p:txBody>
          <a:bodyPr/>
          <a:lstStyle/>
          <a:p>
            <a:pPr marL="514350" indent="-514350">
              <a:buFont typeface="Arial" panose="020B0604020202020204" pitchFamily="34" charset="0"/>
              <a:buChar char="•"/>
              <a:defRPr/>
            </a:pPr>
            <a:r>
              <a:rPr lang="zh-CN" altLang="en-US" sz="3200" b="1" kern="1200" dirty="0" smtClean="0">
                <a:ea typeface="楷体_GB2312" pitchFamily="49" charset="-122"/>
              </a:rPr>
              <a:t>集成电路</a:t>
            </a:r>
            <a:r>
              <a:rPr lang="zh-CN" altLang="en-US" sz="3200" b="1" kern="1200" dirty="0">
                <a:ea typeface="楷体_GB2312" pitchFamily="49" charset="-122"/>
              </a:rPr>
              <a:t>芯片故障</a:t>
            </a:r>
          </a:p>
        </p:txBody>
      </p:sp>
      <p:sp>
        <p:nvSpPr>
          <p:cNvPr id="17412" name="Rectangle 3"/>
          <p:cNvSpPr>
            <a:spLocks noGrp="1" noChangeArrowheads="1"/>
          </p:cNvSpPr>
          <p:nvPr>
            <p:ph type="body" idx="4294967295"/>
          </p:nvPr>
        </p:nvSpPr>
        <p:spPr>
          <a:xfrm>
            <a:off x="285720" y="1052513"/>
            <a:ext cx="8501122" cy="5472112"/>
          </a:xfrm>
        </p:spPr>
        <p:txBody>
          <a:bodyPr/>
          <a:lstStyle/>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集成电路芯片故障是</a:t>
            </a:r>
            <a:r>
              <a:rPr lang="zh-CN" altLang="en-US" sz="2400" b="1" dirty="0">
                <a:solidFill>
                  <a:srgbClr val="00FF00"/>
                </a:solidFill>
                <a:ea typeface="楷体_GB2312" pitchFamily="49" charset="-122"/>
              </a:rPr>
              <a:t>指集成电路芯片的功能不正常。这类故障的特点或是：</a:t>
            </a:r>
          </a:p>
          <a:p>
            <a:pPr lvl="1">
              <a:buFont typeface="Arial" panose="020B0604020202020204" pitchFamily="34" charset="0"/>
              <a:buChar char="–"/>
              <a:defRPr/>
            </a:pPr>
            <a:r>
              <a:rPr lang="zh-CN" altLang="en-US" sz="2000" dirty="0"/>
              <a:t>集成电路烫手；</a:t>
            </a:r>
          </a:p>
          <a:p>
            <a:pPr lvl="1">
              <a:buFont typeface="Arial" panose="020B0604020202020204" pitchFamily="34" charset="0"/>
              <a:buChar char="–"/>
              <a:defRPr/>
            </a:pPr>
            <a:r>
              <a:rPr lang="zh-CN" altLang="en-US" sz="2000" dirty="0"/>
              <a:t>集成电路电源端的电压过低；</a:t>
            </a:r>
          </a:p>
          <a:p>
            <a:pPr lvl="1">
              <a:buFont typeface="Arial" panose="020B0604020202020204" pitchFamily="34" charset="0"/>
              <a:buChar char="–"/>
              <a:defRPr/>
            </a:pPr>
            <a:r>
              <a:rPr lang="zh-CN" altLang="en-US" sz="2000" dirty="0"/>
              <a:t>芯片的输入端有规定的逻辑电平而输出没有正确的逻辑电平。</a:t>
            </a:r>
          </a:p>
          <a:p>
            <a:pPr eaLnBrk="1" hangingPunct="1">
              <a:lnSpc>
                <a:spcPct val="150000"/>
              </a:lnSpc>
              <a:buClr>
                <a:srgbClr val="CC3300"/>
              </a:buClr>
              <a:buFont typeface="Wingdings" panose="05000000000000000000" pitchFamily="2" charset="2"/>
              <a:buChar char="Ø"/>
              <a:defRPr/>
            </a:pPr>
            <a:r>
              <a:rPr lang="zh-CN" altLang="en-US" sz="2400" b="1" dirty="0">
                <a:solidFill>
                  <a:srgbClr val="00FF00"/>
                </a:solidFill>
                <a:ea typeface="楷体_GB2312" pitchFamily="49" charset="-122"/>
              </a:rPr>
              <a:t>通过用手触摸，或是测量电源管脚的直流电压</a:t>
            </a:r>
            <a:r>
              <a:rPr lang="zh-CN" altLang="en-US" sz="2400" b="1" dirty="0">
                <a:ea typeface="楷体_GB2312" pitchFamily="49" charset="-122"/>
              </a:rPr>
              <a:t>，或是输入逻辑信号进行测试就可发现故障点或可疑点。之后，更换可疑集成电路芯片，再测电路进行判断。</a:t>
            </a:r>
          </a:p>
          <a:p>
            <a:pPr eaLnBrk="1" hangingPunct="1">
              <a:lnSpc>
                <a:spcPct val="150000"/>
              </a:lnSpc>
              <a:buClr>
                <a:srgbClr val="CC3300"/>
              </a:buClr>
              <a:buFont typeface="Wingdings" panose="05000000000000000000" pitchFamily="2" charset="2"/>
              <a:buChar char="Ø"/>
              <a:defRPr/>
            </a:pPr>
            <a:r>
              <a:rPr lang="zh-CN" altLang="en-US" sz="2400" b="1" dirty="0">
                <a:ea typeface="楷体_GB2312" pitchFamily="49" charset="-122"/>
              </a:rPr>
              <a:t>由于芯片的管脚折断或折弯而未能插入实验板引起的故障往往体现在芯片的逻辑功能不能实现，这种故障需要进行仔细查找才能找到。</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body" idx="4294967295"/>
          </p:nvPr>
        </p:nvSpPr>
        <p:spPr>
          <a:xfrm>
            <a:off x="285720" y="1052513"/>
            <a:ext cx="8501122" cy="5616575"/>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当怀疑芯片坏了时，对于</a:t>
            </a:r>
            <a:r>
              <a:rPr lang="en-US" altLang="zh-CN" sz="2400" b="1" dirty="0" smtClean="0">
                <a:ea typeface="楷体_GB2312" pitchFamily="49" charset="-122"/>
              </a:rPr>
              <a:t>SSI</a:t>
            </a:r>
            <a:r>
              <a:rPr lang="zh-CN" altLang="en-US" sz="2400" b="1" dirty="0" smtClean="0">
                <a:ea typeface="楷体_GB2312" pitchFamily="49" charset="-122"/>
              </a:rPr>
              <a:t>或功能简单的</a:t>
            </a:r>
            <a:r>
              <a:rPr lang="en-US" altLang="zh-CN" sz="2400" b="1" dirty="0" smtClean="0">
                <a:ea typeface="楷体_GB2312" pitchFamily="49" charset="-122"/>
              </a:rPr>
              <a:t>MSI</a:t>
            </a:r>
            <a:r>
              <a:rPr lang="zh-CN" altLang="en-US" sz="2400" b="1" dirty="0" smtClean="0">
                <a:ea typeface="楷体_GB2312" pitchFamily="49" charset="-122"/>
              </a:rPr>
              <a:t>，可以通过测试它的逻辑功能，迅速做出判断。检查时，一般需要将</a:t>
            </a:r>
            <a:r>
              <a:rPr lang="zh-CN" altLang="en-US" sz="2400" b="1" dirty="0" smtClean="0">
                <a:solidFill>
                  <a:srgbClr val="00FF00"/>
                </a:solidFill>
                <a:ea typeface="楷体_GB2312" pitchFamily="49" charset="-122"/>
              </a:rPr>
              <a:t>被查对象从电路中分离出来</a:t>
            </a:r>
            <a:r>
              <a:rPr lang="zh-CN" altLang="en-US" sz="2400" b="1" dirty="0" smtClean="0">
                <a:ea typeface="楷体_GB2312" pitchFamily="49" charset="-122"/>
              </a:rPr>
              <a:t>，即将其输入、输出同其他电路断开，再根据其逻辑功能进行检查。</a:t>
            </a:r>
          </a:p>
          <a:p>
            <a:pPr lvl="1" eaLnBrk="1" hangingPunct="1">
              <a:lnSpc>
                <a:spcPct val="150000"/>
              </a:lnSpc>
              <a:buClr>
                <a:srgbClr val="CC3300"/>
              </a:buClr>
              <a:buFont typeface="Wingdings" pitchFamily="2" charset="2"/>
              <a:buChar char="Ø"/>
            </a:pPr>
            <a:r>
              <a:rPr lang="zh-CN" altLang="en-US" sz="2000" b="1" dirty="0" smtClean="0">
                <a:ea typeface="楷体_GB2312" pitchFamily="49" charset="-122"/>
              </a:rPr>
              <a:t>例如，检查一个多输入“与非”门，当其输入全“</a:t>
            </a:r>
            <a:r>
              <a:rPr lang="en-US" altLang="zh-CN" sz="2000" b="1" dirty="0" smtClean="0">
                <a:ea typeface="楷体_GB2312" pitchFamily="49" charset="-122"/>
              </a:rPr>
              <a:t>1” </a:t>
            </a:r>
            <a:r>
              <a:rPr lang="zh-CN" altLang="en-US" sz="2000" b="1" dirty="0" smtClean="0">
                <a:ea typeface="楷体_GB2312" pitchFamily="49" charset="-122"/>
              </a:rPr>
              <a:t>时，输出应为“</a:t>
            </a:r>
            <a:r>
              <a:rPr lang="en-US" altLang="zh-CN" sz="2000" b="1" dirty="0" smtClean="0">
                <a:ea typeface="楷体_GB2312" pitchFamily="49" charset="-122"/>
              </a:rPr>
              <a:t>0”</a:t>
            </a:r>
            <a:r>
              <a:rPr lang="zh-CN" altLang="en-US" sz="2000" b="1" dirty="0" smtClean="0">
                <a:ea typeface="楷体_GB2312" pitchFamily="49" charset="-122"/>
              </a:rPr>
              <a:t>；如果有一个输入端为“</a:t>
            </a:r>
            <a:r>
              <a:rPr lang="en-US" altLang="zh-CN" sz="2000" b="1" dirty="0" smtClean="0">
                <a:ea typeface="楷体_GB2312" pitchFamily="49" charset="-122"/>
              </a:rPr>
              <a:t>0”</a:t>
            </a:r>
            <a:r>
              <a:rPr lang="zh-CN" altLang="en-US" sz="2000" b="1" dirty="0" smtClean="0">
                <a:ea typeface="楷体_GB2312" pitchFamily="49" charset="-122"/>
              </a:rPr>
              <a:t>，则输出为“</a:t>
            </a:r>
            <a:r>
              <a:rPr lang="en-US" altLang="zh-CN" sz="2000" b="1" dirty="0" smtClean="0">
                <a:ea typeface="楷体_GB2312" pitchFamily="49" charset="-122"/>
              </a:rPr>
              <a:t>1”</a:t>
            </a:r>
            <a:r>
              <a:rPr lang="zh-CN" altLang="en-US" sz="2000" b="1" dirty="0" smtClean="0">
                <a:ea typeface="楷体_GB2312" pitchFamily="49" charset="-122"/>
              </a:rPr>
              <a:t>。通过检查如果不符合上述情况，就说明该门已经损坏</a:t>
            </a:r>
            <a:endParaRPr lang="en-US" altLang="zh-CN" sz="2000" b="1" dirty="0" smtClean="0">
              <a:ea typeface="楷体_GB2312" pitchFamily="49" charset="-122"/>
            </a:endParaRPr>
          </a:p>
          <a:p>
            <a:pPr lvl="1" eaLnBrk="1" hangingPunct="1">
              <a:lnSpc>
                <a:spcPct val="150000"/>
              </a:lnSpc>
              <a:buClr>
                <a:srgbClr val="CC3300"/>
              </a:buClr>
              <a:buFont typeface="Wingdings" pitchFamily="2" charset="2"/>
              <a:buChar char="Ø"/>
            </a:pPr>
            <a:r>
              <a:rPr lang="zh-CN" altLang="en-US" sz="2000" b="1" dirty="0" smtClean="0">
                <a:ea typeface="楷体_GB2312" pitchFamily="49" charset="-122"/>
              </a:rPr>
              <a:t>例如，在检查</a:t>
            </a:r>
            <a:r>
              <a:rPr lang="en-US" altLang="zh-CN" sz="2000" b="1" dirty="0" smtClean="0">
                <a:ea typeface="楷体_GB2312" pitchFamily="49" charset="-122"/>
              </a:rPr>
              <a:t>8</a:t>
            </a:r>
            <a:r>
              <a:rPr lang="zh-CN" altLang="en-US" sz="2000" b="1" dirty="0" smtClean="0">
                <a:ea typeface="楷体_GB2312" pitchFamily="49" charset="-122"/>
              </a:rPr>
              <a:t>选</a:t>
            </a:r>
            <a:r>
              <a:rPr lang="en-US" altLang="zh-CN" sz="2000" b="1" dirty="0" smtClean="0">
                <a:ea typeface="楷体_GB2312" pitchFamily="49" charset="-122"/>
              </a:rPr>
              <a:t>1</a:t>
            </a:r>
            <a:r>
              <a:rPr lang="zh-CN" altLang="en-US" sz="2000" b="1" dirty="0" smtClean="0">
                <a:ea typeface="楷体_GB2312" pitchFamily="49" charset="-122"/>
              </a:rPr>
              <a:t>数据选择器时</a:t>
            </a:r>
            <a:r>
              <a:rPr lang="en-US" altLang="zh-CN" sz="2000" b="1" dirty="0" smtClean="0">
                <a:ea typeface="楷体_GB2312" pitchFamily="49" charset="-122"/>
              </a:rPr>
              <a:t>(</a:t>
            </a:r>
            <a:r>
              <a:rPr lang="zh-CN" altLang="en-US" sz="2000" b="1" dirty="0" smtClean="0">
                <a:ea typeface="楷体_GB2312" pitchFamily="49" charset="-122"/>
              </a:rPr>
              <a:t>使能端确已接好</a:t>
            </a:r>
            <a:r>
              <a:rPr lang="en-US" altLang="zh-CN" sz="2000" b="1" dirty="0" smtClean="0">
                <a:ea typeface="楷体_GB2312" pitchFamily="49" charset="-122"/>
              </a:rPr>
              <a:t>)</a:t>
            </a:r>
            <a:r>
              <a:rPr lang="zh-CN" altLang="en-US" sz="2000" b="1" dirty="0" smtClean="0">
                <a:ea typeface="楷体_GB2312" pitchFamily="49" charset="-122"/>
              </a:rPr>
              <a:t>，使地址输入分别为</a:t>
            </a:r>
            <a:r>
              <a:rPr lang="en-US" altLang="zh-CN" sz="2000" b="1" dirty="0" smtClean="0">
                <a:ea typeface="楷体_GB2312" pitchFamily="49" charset="-122"/>
              </a:rPr>
              <a:t>000</a:t>
            </a:r>
            <a:r>
              <a:rPr lang="zh-CN" altLang="en-US" sz="2000" b="1" dirty="0" smtClean="0">
                <a:ea typeface="楷体_GB2312" pitchFamily="49" charset="-122"/>
              </a:rPr>
              <a:t>～</a:t>
            </a:r>
            <a:r>
              <a:rPr lang="en-US" altLang="zh-CN" sz="2000" b="1" dirty="0" smtClean="0">
                <a:ea typeface="楷体_GB2312" pitchFamily="49" charset="-122"/>
              </a:rPr>
              <a:t>111</a:t>
            </a:r>
            <a:r>
              <a:rPr lang="zh-CN" altLang="en-US" sz="2000" b="1" dirty="0" smtClean="0">
                <a:ea typeface="楷体_GB2312" pitchFamily="49" charset="-122"/>
              </a:rPr>
              <a:t>，看输出是否分别与</a:t>
            </a:r>
            <a:r>
              <a:rPr lang="en-US" altLang="zh-CN" sz="2000" b="1" dirty="0" smtClean="0">
                <a:ea typeface="楷体_GB2312" pitchFamily="49" charset="-122"/>
              </a:rPr>
              <a:t>D0</a:t>
            </a:r>
            <a:r>
              <a:rPr lang="zh-CN" altLang="en-US" sz="2000" b="1" dirty="0" smtClean="0">
                <a:ea typeface="楷体_GB2312" pitchFamily="49" charset="-122"/>
              </a:rPr>
              <a:t>～</a:t>
            </a:r>
            <a:r>
              <a:rPr lang="en-US" altLang="zh-CN" sz="2000" b="1" dirty="0" smtClean="0">
                <a:ea typeface="楷体_GB2312" pitchFamily="49" charset="-122"/>
              </a:rPr>
              <a:t>D7</a:t>
            </a:r>
            <a:r>
              <a:rPr lang="zh-CN" altLang="en-US" sz="2000" b="1" dirty="0" smtClean="0">
                <a:ea typeface="楷体_GB2312" pitchFamily="49" charset="-122"/>
              </a:rPr>
              <a:t>相同，即可做出判断。对于复杂的</a:t>
            </a:r>
            <a:r>
              <a:rPr lang="en-US" altLang="zh-CN" sz="2000" b="1" dirty="0" smtClean="0">
                <a:ea typeface="楷体_GB2312" pitchFamily="49" charset="-122"/>
              </a:rPr>
              <a:t>MSI</a:t>
            </a:r>
            <a:r>
              <a:rPr lang="zh-CN" altLang="en-US" sz="2000" b="1" dirty="0" smtClean="0">
                <a:ea typeface="楷体_GB2312" pitchFamily="49" charset="-122"/>
              </a:rPr>
              <a:t>或</a:t>
            </a:r>
            <a:r>
              <a:rPr lang="en-US" altLang="zh-CN" sz="2000" b="1" dirty="0" smtClean="0">
                <a:ea typeface="楷体_GB2312" pitchFamily="49" charset="-122"/>
              </a:rPr>
              <a:t>LSI</a:t>
            </a:r>
            <a:r>
              <a:rPr lang="zh-CN" altLang="en-US" sz="2000" b="1" dirty="0" smtClean="0">
                <a:ea typeface="楷体_GB2312" pitchFamily="49" charset="-122"/>
              </a:rPr>
              <a:t>，可以用专用的集成电路测试仪来进行测试。</a:t>
            </a:r>
          </a:p>
        </p:txBody>
      </p:sp>
      <p:sp>
        <p:nvSpPr>
          <p:cNvPr id="18436" name="Rectangle 3"/>
          <p:cNvSpPr>
            <a:spLocks noChangeArrowheads="1"/>
          </p:cNvSpPr>
          <p:nvPr/>
        </p:nvSpPr>
        <p:spPr bwMode="auto">
          <a:xfrm>
            <a:off x="1785918" y="214290"/>
            <a:ext cx="5040313" cy="584200"/>
          </a:xfrm>
          <a:prstGeom prst="rect">
            <a:avLst/>
          </a:prstGeom>
          <a:solidFill>
            <a:srgbClr val="92D050"/>
          </a:solidFill>
          <a:ln>
            <a:noFill/>
          </a:ln>
          <a:extLst/>
        </p:spPr>
        <p:txBody>
          <a:bodyPr anchor="ctr"/>
          <a:lstStyle/>
          <a:p>
            <a:pPr marL="514350" indent="-514350" algn="ctr">
              <a:buFont typeface="Arial" panose="020B0604020202020204" pitchFamily="34" charset="0"/>
              <a:buChar char="•"/>
              <a:defRPr/>
            </a:pPr>
            <a:r>
              <a:rPr lang="zh-CN" altLang="en-US" sz="3200" b="1" dirty="0">
                <a:latin typeface="+mj-lt"/>
                <a:ea typeface="楷体_GB2312" pitchFamily="49" charset="-122"/>
                <a:cs typeface="+mj-cs"/>
              </a:rPr>
              <a:t>集成电路芯片故障</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0" y="404813"/>
            <a:ext cx="5365750" cy="655637"/>
          </a:xfrm>
          <a:solidFill>
            <a:srgbClr val="92D050"/>
          </a:solidFill>
        </p:spPr>
        <p:txBody>
          <a:bodyPr/>
          <a:lstStyle/>
          <a:p>
            <a:pPr marL="514350" indent="-514350">
              <a:buFont typeface="Arial" panose="020B0604020202020204" pitchFamily="34" charset="0"/>
              <a:buChar char="•"/>
              <a:defRPr/>
            </a:pPr>
            <a:r>
              <a:rPr lang="en-US" altLang="zh-CN" sz="3200" b="1" kern="1200" dirty="0">
                <a:ea typeface="楷体_GB2312" pitchFamily="49" charset="-122"/>
              </a:rPr>
              <a:t>4</a:t>
            </a:r>
            <a:r>
              <a:rPr lang="zh-CN" altLang="en-US" sz="3200" b="1" kern="1200" dirty="0">
                <a:ea typeface="楷体_GB2312" pitchFamily="49" charset="-122"/>
              </a:rPr>
              <a:t>、检查电路的一般方法</a:t>
            </a:r>
          </a:p>
        </p:txBody>
      </p:sp>
      <p:sp>
        <p:nvSpPr>
          <p:cNvPr id="44036" name="Rectangle 3"/>
          <p:cNvSpPr>
            <a:spLocks noGrp="1" noChangeArrowheads="1"/>
          </p:cNvSpPr>
          <p:nvPr>
            <p:ph type="body" idx="4294967295"/>
          </p:nvPr>
        </p:nvSpPr>
        <p:spPr>
          <a:xfrm>
            <a:off x="214282" y="1142984"/>
            <a:ext cx="8569325" cy="5183187"/>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对于</a:t>
            </a:r>
            <a:r>
              <a:rPr lang="zh-CN" altLang="en-US" sz="2400" b="1" dirty="0" smtClean="0">
                <a:solidFill>
                  <a:srgbClr val="00FF00"/>
                </a:solidFill>
                <a:ea typeface="楷体_GB2312" pitchFamily="49" charset="-122"/>
              </a:rPr>
              <a:t>组合电路</a:t>
            </a:r>
            <a:r>
              <a:rPr lang="zh-CN" altLang="en-US" sz="2400" b="1" dirty="0" smtClean="0">
                <a:ea typeface="楷体_GB2312" pitchFamily="49" charset="-122"/>
              </a:rPr>
              <a:t>，主要检查输入、输出信号之间的逻辑关系是否能得到实现。</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对于</a:t>
            </a:r>
            <a:r>
              <a:rPr lang="zh-CN" altLang="en-US" sz="2400" b="1" dirty="0" smtClean="0">
                <a:solidFill>
                  <a:srgbClr val="00FF00"/>
                </a:solidFill>
                <a:ea typeface="楷体_GB2312" pitchFamily="49" charset="-122"/>
              </a:rPr>
              <a:t>时序电路</a:t>
            </a:r>
            <a:r>
              <a:rPr lang="zh-CN" altLang="en-US" sz="2400" b="1" dirty="0" smtClean="0">
                <a:ea typeface="楷体_GB2312" pitchFamily="49" charset="-122"/>
              </a:rPr>
              <a:t>，</a:t>
            </a:r>
            <a:r>
              <a:rPr lang="zh-CN" altLang="en-US" sz="2400" b="1" i="1" dirty="0" smtClean="0">
                <a:solidFill>
                  <a:srgbClr val="FFFF00"/>
                </a:solidFill>
                <a:ea typeface="楷体_GB2312" pitchFamily="49" charset="-122"/>
              </a:rPr>
              <a:t>应首先</a:t>
            </a:r>
            <a:r>
              <a:rPr lang="zh-CN" altLang="en-US" sz="2400" b="1" dirty="0" smtClean="0">
                <a:ea typeface="楷体_GB2312" pitchFamily="49" charset="-122"/>
              </a:rPr>
              <a:t>检查时钟信号是否加上，以及是否满足电路对时钟的要求（时钟脉冲频率、高低电平、上升下降时间等）；</a:t>
            </a:r>
            <a:r>
              <a:rPr lang="zh-CN" altLang="en-US" sz="2400" b="1" i="1" dirty="0" smtClean="0">
                <a:solidFill>
                  <a:srgbClr val="FFFF00"/>
                </a:solidFill>
                <a:ea typeface="楷体_GB2312" pitchFamily="49" charset="-122"/>
              </a:rPr>
              <a:t>再查</a:t>
            </a:r>
            <a:r>
              <a:rPr lang="zh-CN" altLang="en-US" sz="2400" b="1" dirty="0" smtClean="0">
                <a:ea typeface="楷体_GB2312" pitchFamily="49" charset="-122"/>
              </a:rPr>
              <a:t>使能端、清零端、置位端</a:t>
            </a:r>
            <a:r>
              <a:rPr lang="en-US" altLang="zh-CN" sz="2400" b="1" dirty="0" smtClean="0">
                <a:ea typeface="楷体_GB2312" pitchFamily="49" charset="-122"/>
              </a:rPr>
              <a:t>(</a:t>
            </a:r>
            <a:r>
              <a:rPr lang="zh-CN" altLang="en-US" sz="2400" b="1" dirty="0" smtClean="0">
                <a:ea typeface="楷体_GB2312" pitchFamily="49" charset="-122"/>
              </a:rPr>
              <a:t>不能悬空，避免引入干扰</a:t>
            </a:r>
            <a:r>
              <a:rPr lang="en-US" altLang="zh-CN" sz="2400" b="1" dirty="0" smtClean="0">
                <a:ea typeface="楷体_GB2312" pitchFamily="49" charset="-122"/>
              </a:rPr>
              <a:t>)</a:t>
            </a:r>
            <a:r>
              <a:rPr lang="zh-CN" altLang="en-US" sz="2400" b="1" dirty="0" smtClean="0">
                <a:ea typeface="楷体_GB2312" pitchFamily="49" charset="-122"/>
              </a:rPr>
              <a:t>是否按要求接好。然后</a:t>
            </a:r>
            <a:r>
              <a:rPr lang="zh-CN" altLang="en-US" sz="2400" b="1" i="1" dirty="0" smtClean="0">
                <a:solidFill>
                  <a:srgbClr val="FFFF00"/>
                </a:solidFill>
                <a:ea typeface="楷体_GB2312" pitchFamily="49" charset="-122"/>
              </a:rPr>
              <a:t>按照电路的逻辑功能</a:t>
            </a:r>
            <a:r>
              <a:rPr lang="zh-CN" altLang="en-US" sz="2400" b="1" dirty="0" smtClean="0">
                <a:ea typeface="楷体_GB2312" pitchFamily="49" charset="-122"/>
              </a:rPr>
              <a:t>，分别检查各级电路的输入、输出关系引脚，用示波器（置</a:t>
            </a:r>
            <a:r>
              <a:rPr lang="en-US" altLang="zh-CN" sz="2400" b="1" dirty="0" smtClean="0">
                <a:ea typeface="楷体_GB2312" pitchFamily="49" charset="-122"/>
              </a:rPr>
              <a:t>DC</a:t>
            </a:r>
            <a:r>
              <a:rPr lang="zh-CN" altLang="en-US" sz="2400" b="1" dirty="0" smtClean="0">
                <a:ea typeface="楷体_GB2312" pitchFamily="49" charset="-122"/>
              </a:rPr>
              <a:t>偶合）看电压是否正常。</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body" idx="4294967295"/>
          </p:nvPr>
        </p:nvSpPr>
        <p:spPr>
          <a:xfrm>
            <a:off x="357158" y="1341438"/>
            <a:ext cx="8501122" cy="4681537"/>
          </a:xfrm>
        </p:spPr>
        <p:txBody>
          <a:bodyPr/>
          <a:lstStyle/>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在检查电路时，应按照电路的逻辑功能进行推理分析，</a:t>
            </a:r>
            <a:r>
              <a:rPr lang="zh-CN" altLang="en-US" sz="2400" b="1" i="1" dirty="0" smtClean="0">
                <a:solidFill>
                  <a:srgbClr val="FFFF00"/>
                </a:solidFill>
                <a:ea typeface="楷体_GB2312" pitchFamily="49" charset="-122"/>
              </a:rPr>
              <a:t>一步步缩小故障范围</a:t>
            </a:r>
            <a:r>
              <a:rPr lang="zh-CN" altLang="en-US" sz="2400" b="1" dirty="0" smtClean="0">
                <a:ea typeface="楷体_GB2312" pitchFamily="49" charset="-122"/>
              </a:rPr>
              <a:t>，最后找出故障加以排除。这样查错的方法，比盲目地反复检查布线要迅速、可靠得多。</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对于有故障的多级电路，为了减少调测工作量，可</a:t>
            </a:r>
            <a:r>
              <a:rPr lang="zh-CN" altLang="en-US" sz="2400" b="1" i="1" dirty="0" smtClean="0">
                <a:solidFill>
                  <a:srgbClr val="FFFF00"/>
                </a:solidFill>
                <a:ea typeface="楷体_GB2312" pitchFamily="49" charset="-122"/>
              </a:rPr>
              <a:t>先把可疑的范围分作两个区</a:t>
            </a:r>
            <a:r>
              <a:rPr lang="zh-CN" altLang="en-US" sz="2400" b="1" dirty="0" smtClean="0">
                <a:ea typeface="楷体_GB2312" pitchFamily="49" charset="-122"/>
              </a:rPr>
              <a:t>，通过检测，判定前后两个部分究竟哪一部分有故障；然后再将有故障的部分继续进行对分检测，直到找出故障为止。</a:t>
            </a:r>
          </a:p>
        </p:txBody>
      </p:sp>
      <p:sp>
        <p:nvSpPr>
          <p:cNvPr id="20484" name="Rectangle 3"/>
          <p:cNvSpPr>
            <a:spLocks noChangeArrowheads="1"/>
          </p:cNvSpPr>
          <p:nvPr/>
        </p:nvSpPr>
        <p:spPr bwMode="auto">
          <a:xfrm>
            <a:off x="1835150" y="422275"/>
            <a:ext cx="5113338" cy="585788"/>
          </a:xfrm>
          <a:prstGeom prst="rect">
            <a:avLst/>
          </a:prstGeom>
          <a:solidFill>
            <a:srgbClr val="92D050"/>
          </a:solidFill>
          <a:ln>
            <a:noFill/>
          </a:ln>
          <a:extLst/>
        </p:spPr>
        <p:txBody>
          <a:bodyPr anchor="ctr"/>
          <a:lstStyle/>
          <a:p>
            <a:pPr marL="514350" indent="-514350" algn="ctr">
              <a:buFont typeface="Arial" panose="020B0604020202020204" pitchFamily="34" charset="0"/>
              <a:buChar char="•"/>
              <a:defRPr/>
            </a:pPr>
            <a:r>
              <a:rPr lang="zh-CN" altLang="en-US" sz="3200" b="1" dirty="0">
                <a:latin typeface="+mj-lt"/>
                <a:ea typeface="楷体_GB2312" pitchFamily="49" charset="-122"/>
                <a:cs typeface="+mj-cs"/>
              </a:rPr>
              <a:t>检查电路的一般方法</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body" idx="4294967295"/>
          </p:nvPr>
        </p:nvSpPr>
        <p:spPr>
          <a:xfrm>
            <a:off x="611188" y="1033463"/>
            <a:ext cx="8532812" cy="5324495"/>
          </a:xfrm>
        </p:spPr>
        <p:txBody>
          <a:bodyPr/>
          <a:lstStyle/>
          <a:p>
            <a:pPr eaLnBrk="1" hangingPunct="1">
              <a:lnSpc>
                <a:spcPct val="150000"/>
              </a:lnSpc>
              <a:buClr>
                <a:srgbClr val="CC3300"/>
              </a:buClr>
              <a:buFont typeface="Wingdings" pitchFamily="2" charset="2"/>
              <a:buChar char="Ø"/>
            </a:pPr>
            <a:r>
              <a:rPr lang="zh-CN" altLang="en-US" sz="2400" b="1" dirty="0" smtClean="0">
                <a:solidFill>
                  <a:srgbClr val="FFFF00"/>
                </a:solidFill>
                <a:ea typeface="楷体_GB2312" pitchFamily="49" charset="-122"/>
              </a:rPr>
              <a:t>对于</a:t>
            </a:r>
            <a:r>
              <a:rPr lang="en-US" altLang="zh-CN" sz="2400" b="1" dirty="0" smtClean="0">
                <a:solidFill>
                  <a:srgbClr val="FFFF00"/>
                </a:solidFill>
                <a:ea typeface="楷体_GB2312" pitchFamily="49" charset="-122"/>
              </a:rPr>
              <a:t>CMOS</a:t>
            </a:r>
            <a:r>
              <a:rPr lang="zh-CN" altLang="en-US" sz="2400" b="1" dirty="0" smtClean="0">
                <a:solidFill>
                  <a:srgbClr val="FFFF00"/>
                </a:solidFill>
                <a:ea typeface="楷体_GB2312" pitchFamily="49" charset="-122"/>
              </a:rPr>
              <a:t>电路要预防锁定效应</a:t>
            </a:r>
            <a:r>
              <a:rPr lang="zh-CN" altLang="en-US" sz="2400" b="1" dirty="0" smtClean="0">
                <a:ea typeface="楷体_GB2312" pitchFamily="49" charset="-122"/>
              </a:rPr>
              <a:t>。</a:t>
            </a:r>
            <a:r>
              <a:rPr lang="en-US" altLang="zh-CN" sz="2400" b="1" dirty="0" smtClean="0">
                <a:ea typeface="楷体_GB2312" pitchFamily="49" charset="-122"/>
              </a:rPr>
              <a:t>CMOS</a:t>
            </a:r>
            <a:r>
              <a:rPr lang="zh-CN" altLang="en-US" sz="2400" b="1" dirty="0" smtClean="0">
                <a:ea typeface="楷体_GB2312" pitchFamily="49" charset="-122"/>
              </a:rPr>
              <a:t>电路特有一种失效模式</a:t>
            </a:r>
            <a:r>
              <a:rPr lang="en-US" altLang="zh-CN" sz="2400" b="1" dirty="0" smtClean="0">
                <a:ea typeface="楷体_GB2312" pitchFamily="49" charset="-122"/>
              </a:rPr>
              <a:t>——</a:t>
            </a:r>
            <a:r>
              <a:rPr lang="zh-CN" altLang="en-US" sz="2400" b="1" dirty="0" smtClean="0">
                <a:ea typeface="楷体_GB2312" pitchFamily="49" charset="-122"/>
              </a:rPr>
              <a:t>锁定效应，也称作可控硅效应，这是器件的固有的故障现象。其原因是由于器件内部存在正反馈。消除了正反馈形成条件，即可预防锁定效应。正反馈形成条件可能是下述情况之一：</a:t>
            </a:r>
          </a:p>
          <a:p>
            <a:pPr lvl="1"/>
            <a:r>
              <a:rPr lang="zh-CN" altLang="en-US" sz="2000" dirty="0" smtClean="0"/>
              <a:t>输入信号电压高于</a:t>
            </a:r>
            <a:r>
              <a:rPr lang="en-US" altLang="zh-CN" sz="2000" dirty="0" smtClean="0"/>
              <a:t>VDD</a:t>
            </a:r>
            <a:r>
              <a:rPr lang="zh-CN" altLang="en-US" sz="2000" dirty="0" smtClean="0"/>
              <a:t>或者低于</a:t>
            </a:r>
            <a:r>
              <a:rPr lang="en-US" altLang="zh-CN" sz="2000" dirty="0" smtClean="0"/>
              <a:t>VSS</a:t>
            </a:r>
            <a:r>
              <a:rPr lang="zh-CN" altLang="en-US" sz="2000" dirty="0" smtClean="0"/>
              <a:t>；</a:t>
            </a:r>
          </a:p>
          <a:p>
            <a:pPr lvl="1"/>
            <a:r>
              <a:rPr lang="zh-CN" altLang="en-US" sz="2000" dirty="0" smtClean="0"/>
              <a:t>用手触摸输入引脚；</a:t>
            </a:r>
          </a:p>
          <a:p>
            <a:pPr lvl="1"/>
            <a:r>
              <a:rPr lang="zh-CN" altLang="en-US" sz="2000" dirty="0" smtClean="0"/>
              <a:t>加直流信号和脉冲信号的顺序不正确。</a:t>
            </a:r>
          </a:p>
          <a:p>
            <a:pPr eaLnBrk="1" hangingPunct="1">
              <a:lnSpc>
                <a:spcPct val="150000"/>
              </a:lnSpc>
              <a:buClr>
                <a:srgbClr val="CC3300"/>
              </a:buClr>
              <a:buFont typeface="Wingdings" pitchFamily="2" charset="2"/>
              <a:buChar char="Ø"/>
            </a:pPr>
            <a:r>
              <a:rPr lang="zh-CN" altLang="en-US" sz="2400" b="1" dirty="0" smtClean="0">
                <a:ea typeface="楷体_GB2312" pitchFamily="49" charset="-122"/>
              </a:rPr>
              <a:t> 断开电源，稍后重加电源并纠正错误的操作方法可消除锁定效应</a:t>
            </a:r>
          </a:p>
        </p:txBody>
      </p:sp>
      <p:sp>
        <p:nvSpPr>
          <p:cNvPr id="21508" name="Rectangle 3"/>
          <p:cNvSpPr>
            <a:spLocks noChangeArrowheads="1"/>
          </p:cNvSpPr>
          <p:nvPr/>
        </p:nvSpPr>
        <p:spPr bwMode="auto">
          <a:xfrm>
            <a:off x="1785918" y="214290"/>
            <a:ext cx="5184775" cy="584200"/>
          </a:xfrm>
          <a:prstGeom prst="rect">
            <a:avLst/>
          </a:prstGeom>
          <a:solidFill>
            <a:srgbClr val="92D050"/>
          </a:solidFill>
          <a:ln>
            <a:noFill/>
          </a:ln>
          <a:extLst/>
        </p:spPr>
        <p:txBody>
          <a:bodyPr anchor="ctr"/>
          <a:lstStyle/>
          <a:p>
            <a:pPr marL="514350" indent="-514350" algn="ctr">
              <a:buFont typeface="Arial" panose="020B0604020202020204" pitchFamily="34" charset="0"/>
              <a:buChar char="•"/>
              <a:defRPr/>
            </a:pPr>
            <a:r>
              <a:rPr lang="zh-CN" altLang="en-US" sz="3200" b="1" dirty="0">
                <a:latin typeface="+mj-lt"/>
                <a:ea typeface="楷体_GB2312" pitchFamily="49" charset="-122"/>
                <a:cs typeface="+mj-cs"/>
              </a:rPr>
              <a:t>检查电路的一般方法</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4294967295"/>
          </p:nvPr>
        </p:nvSpPr>
        <p:spPr>
          <a:xfrm>
            <a:off x="357158" y="1571612"/>
            <a:ext cx="8501122" cy="4391025"/>
          </a:xfrm>
        </p:spPr>
        <p:txBody>
          <a:bodyPr/>
          <a:lstStyle/>
          <a:p>
            <a:pPr eaLnBrk="1" hangingPunct="1">
              <a:lnSpc>
                <a:spcPct val="150000"/>
              </a:lnSpc>
              <a:buClr>
                <a:srgbClr val="CC3300"/>
              </a:buClr>
              <a:buFont typeface="Wingdings" pitchFamily="2" charset="2"/>
              <a:buChar char="Ø"/>
            </a:pPr>
            <a:r>
              <a:rPr lang="zh-CN" altLang="en-US" sz="2600" b="1" dirty="0" smtClean="0">
                <a:ea typeface="楷体_GB2312" pitchFamily="49" charset="-122"/>
              </a:rPr>
              <a:t>在实验中完全不出故障是不可能的。要求我们做到：</a:t>
            </a:r>
          </a:p>
          <a:p>
            <a:pPr lvl="1" eaLnBrk="1" hangingPunct="1">
              <a:lnSpc>
                <a:spcPct val="150000"/>
              </a:lnSpc>
              <a:buClr>
                <a:srgbClr val="CC3300"/>
              </a:buClr>
              <a:buFont typeface="Wingdings" pitchFamily="2" charset="2"/>
              <a:buChar char="ü"/>
            </a:pPr>
            <a:r>
              <a:rPr lang="zh-CN" altLang="en-US" sz="2600" b="1" dirty="0" smtClean="0">
                <a:solidFill>
                  <a:srgbClr val="FFFF00"/>
                </a:solidFill>
                <a:ea typeface="楷体_GB2312" pitchFamily="49" charset="-122"/>
              </a:rPr>
              <a:t>实验前准备充分，实验时操作细心，将故障减少到最低限度。</a:t>
            </a:r>
          </a:p>
          <a:p>
            <a:pPr lvl="1" eaLnBrk="1" hangingPunct="1">
              <a:lnSpc>
                <a:spcPct val="150000"/>
              </a:lnSpc>
              <a:buClr>
                <a:srgbClr val="CC3300"/>
              </a:buClr>
              <a:buFont typeface="Wingdings" pitchFamily="2" charset="2"/>
              <a:buChar char="ü"/>
            </a:pPr>
            <a:r>
              <a:rPr lang="zh-CN" altLang="en-US" sz="2600" b="1" dirty="0" smtClean="0">
                <a:solidFill>
                  <a:srgbClr val="FFFF00"/>
                </a:solidFill>
                <a:ea typeface="楷体_GB2312" pitchFamily="49" charset="-122"/>
              </a:rPr>
              <a:t>出现故障时应开动脑筋，自觉应用所学知识</a:t>
            </a:r>
            <a:r>
              <a:rPr lang="zh-CN" altLang="en-US" sz="2600" b="1" dirty="0" smtClean="0">
                <a:ea typeface="楷体_GB2312" pitchFamily="49" charset="-122"/>
              </a:rPr>
              <a:t>，仔细分析，认真检查，积累经验，不断提高解决问题的能力。</a:t>
            </a:r>
          </a:p>
        </p:txBody>
      </p:sp>
      <p:sp>
        <p:nvSpPr>
          <p:cNvPr id="22532" name="Rectangle 3"/>
          <p:cNvSpPr>
            <a:spLocks noChangeArrowheads="1"/>
          </p:cNvSpPr>
          <p:nvPr/>
        </p:nvSpPr>
        <p:spPr bwMode="auto">
          <a:xfrm>
            <a:off x="0" y="428604"/>
            <a:ext cx="5184775" cy="584200"/>
          </a:xfrm>
          <a:prstGeom prst="rect">
            <a:avLst/>
          </a:prstGeom>
          <a:solidFill>
            <a:srgbClr val="92D050"/>
          </a:solidFill>
          <a:ln>
            <a:noFill/>
          </a:ln>
          <a:extLst/>
        </p:spPr>
        <p:txBody>
          <a:bodyPr anchor="ctr"/>
          <a:lstStyle/>
          <a:p>
            <a:pPr marL="514350" indent="-514350" algn="ctr">
              <a:buFont typeface="Arial" panose="020B0604020202020204" pitchFamily="34" charset="0"/>
              <a:buChar char="•"/>
              <a:defRPr/>
            </a:pPr>
            <a:r>
              <a:rPr lang="zh-CN" altLang="en-US" sz="3200" b="1" dirty="0">
                <a:latin typeface="+mj-lt"/>
                <a:ea typeface="楷体_GB2312" pitchFamily="49" charset="-122"/>
                <a:cs typeface="+mj-cs"/>
              </a:rPr>
              <a:t>检查电路的一般方法</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0" y="117475"/>
            <a:ext cx="7416800" cy="647700"/>
          </a:xfrm>
          <a:gradFill rotWithShape="1">
            <a:gsLst>
              <a:gs pos="0">
                <a:schemeClr val="accent1">
                  <a:gamma/>
                  <a:shade val="75686"/>
                  <a:invGamma/>
                </a:schemeClr>
              </a:gs>
              <a:gs pos="50000">
                <a:schemeClr val="accent1"/>
              </a:gs>
              <a:gs pos="100000">
                <a:schemeClr val="accent1">
                  <a:gamma/>
                  <a:shade val="75686"/>
                  <a:invGamma/>
                </a:schemeClr>
              </a:gs>
            </a:gsLst>
            <a:lin ang="0" scaled="1"/>
          </a:gradFill>
          <a:ln w="38100" algn="ctr">
            <a:solidFill>
              <a:srgbClr val="FFFFFF"/>
            </a:solidFill>
            <a:round/>
          </a:ln>
          <a:effectLst>
            <a:outerShdw dist="63500" dir="3187806" algn="ctr" rotWithShape="0">
              <a:srgbClr val="001D3A"/>
            </a:outerShdw>
          </a:effectLst>
        </p:spPr>
        <p:txBody>
          <a:bodyPr wrap="none"/>
          <a:lstStyle/>
          <a:p>
            <a:pPr>
              <a:defRPr/>
            </a:pPr>
            <a:r>
              <a:rPr lang="zh-CN" altLang="en-US" sz="3600" b="1" kern="1200">
                <a:latin typeface="微软雅黑" panose="020B0503020204020204" pitchFamily="34" charset="-122"/>
                <a:ea typeface="微软雅黑" panose="020B0503020204020204" pitchFamily="34" charset="-122"/>
                <a:cs typeface="+mn-cs"/>
              </a:rPr>
              <a:t>组合逻辑电路实验提示</a:t>
            </a:r>
          </a:p>
        </p:txBody>
      </p:sp>
      <p:sp>
        <p:nvSpPr>
          <p:cNvPr id="48132" name="Rectangle 3"/>
          <p:cNvSpPr>
            <a:spLocks noGrp="1" noChangeArrowheads="1"/>
          </p:cNvSpPr>
          <p:nvPr>
            <p:ph type="body" sz="half" idx="4294967295"/>
          </p:nvPr>
        </p:nvSpPr>
        <p:spPr>
          <a:xfrm>
            <a:off x="0" y="996950"/>
            <a:ext cx="8550275" cy="2665413"/>
          </a:xfrm>
        </p:spPr>
        <p:txBody>
          <a:bodyPr/>
          <a:lstStyle/>
          <a:p>
            <a:pPr eaLnBrk="1" hangingPunct="1">
              <a:lnSpc>
                <a:spcPct val="150000"/>
              </a:lnSpc>
              <a:buFontTx/>
              <a:buNone/>
            </a:pPr>
            <a:r>
              <a:rPr lang="zh-CN" altLang="en-US" sz="2400" b="1" smtClean="0">
                <a:solidFill>
                  <a:schemeClr val="tx2"/>
                </a:solidFill>
                <a:ea typeface="楷体_GB2312" pitchFamily="49" charset="-122"/>
              </a:rPr>
              <a:t>一、</a:t>
            </a:r>
            <a:r>
              <a:rPr lang="en-US" altLang="zh-CN" sz="2400" b="1" smtClean="0">
                <a:solidFill>
                  <a:schemeClr val="tx2"/>
                </a:solidFill>
                <a:ea typeface="楷体_GB2312" pitchFamily="49" charset="-122"/>
              </a:rPr>
              <a:t>P171—1 </a:t>
            </a:r>
            <a:r>
              <a:rPr lang="zh-CN" altLang="en-US" sz="2400" b="1" smtClean="0">
                <a:solidFill>
                  <a:schemeClr val="tx2"/>
                </a:solidFill>
                <a:ea typeface="楷体_GB2312" pitchFamily="49" charset="-122"/>
              </a:rPr>
              <a:t>测试</a:t>
            </a:r>
            <a:r>
              <a:rPr lang="en-US" altLang="zh-CN" sz="2400" b="1" smtClean="0">
                <a:solidFill>
                  <a:schemeClr val="tx2"/>
                </a:solidFill>
                <a:ea typeface="楷体_GB2312" pitchFamily="49" charset="-122"/>
              </a:rPr>
              <a:t>74LS00</a:t>
            </a:r>
            <a:r>
              <a:rPr lang="zh-CN" altLang="en-US" sz="2400" b="1" smtClean="0">
                <a:solidFill>
                  <a:schemeClr val="tx2"/>
                </a:solidFill>
                <a:ea typeface="楷体_GB2312" pitchFamily="49" charset="-122"/>
              </a:rPr>
              <a:t>与非门的逻辑功能</a:t>
            </a:r>
          </a:p>
          <a:p>
            <a:pPr eaLnBrk="1" hangingPunct="1">
              <a:lnSpc>
                <a:spcPct val="150000"/>
              </a:lnSpc>
              <a:buFontTx/>
              <a:buNone/>
            </a:pPr>
            <a:r>
              <a:rPr lang="zh-CN" altLang="en-US" sz="2000" b="1" smtClean="0">
                <a:ea typeface="楷体_GB2312" pitchFamily="49" charset="-122"/>
              </a:rPr>
              <a:t>   </a:t>
            </a:r>
            <a:r>
              <a:rPr lang="en-US" altLang="zh-CN" sz="2000" b="1" smtClean="0">
                <a:ea typeface="楷体_GB2312" pitchFamily="49" charset="-122"/>
              </a:rPr>
              <a:t>74LS00</a:t>
            </a:r>
            <a:r>
              <a:rPr lang="zh-CN" altLang="en-US" sz="2000" b="1" smtClean="0">
                <a:ea typeface="楷体_GB2312" pitchFamily="49" charset="-122"/>
              </a:rPr>
              <a:t>是四</a:t>
            </a:r>
            <a:r>
              <a:rPr lang="en-US" altLang="zh-CN" sz="2000" b="1" smtClean="0">
                <a:ea typeface="楷体_GB2312" pitchFamily="49" charset="-122"/>
              </a:rPr>
              <a:t>2</a:t>
            </a:r>
            <a:r>
              <a:rPr lang="zh-CN" altLang="en-US" sz="2000" b="1" smtClean="0">
                <a:ea typeface="楷体_GB2312" pitchFamily="49" charset="-122"/>
              </a:rPr>
              <a:t>输入与非门</a:t>
            </a:r>
            <a:r>
              <a:rPr lang="en-US" altLang="zh-CN" sz="2000" b="1" smtClean="0">
                <a:ea typeface="楷体_GB2312" pitchFamily="49" charset="-122"/>
              </a:rPr>
              <a:t>(</a:t>
            </a:r>
            <a:r>
              <a:rPr lang="zh-CN" altLang="en-US" sz="2000" b="1" smtClean="0">
                <a:ea typeface="楷体_GB2312" pitchFamily="49" charset="-122"/>
              </a:rPr>
              <a:t>管脚图</a:t>
            </a:r>
            <a:r>
              <a:rPr lang="en-US" altLang="zh-CN" sz="2000" b="1" smtClean="0">
                <a:ea typeface="楷体_GB2312" pitchFamily="49" charset="-122"/>
              </a:rPr>
              <a:t>)</a:t>
            </a:r>
          </a:p>
          <a:p>
            <a:pPr eaLnBrk="1" hangingPunct="1">
              <a:lnSpc>
                <a:spcPct val="150000"/>
              </a:lnSpc>
              <a:buFontTx/>
              <a:buNone/>
            </a:pPr>
            <a:r>
              <a:rPr lang="en-US" altLang="zh-CN" sz="2000" b="1" smtClean="0">
                <a:ea typeface="楷体_GB2312" pitchFamily="49" charset="-122"/>
              </a:rPr>
              <a:t>   </a:t>
            </a:r>
            <a:r>
              <a:rPr lang="zh-CN" altLang="en-US" sz="2000" b="1" smtClean="0">
                <a:ea typeface="楷体_GB2312" pitchFamily="49" charset="-122"/>
              </a:rPr>
              <a:t>测试时</a:t>
            </a:r>
            <a:r>
              <a:rPr lang="en-US" altLang="zh-CN" sz="2000" b="1" i="1" smtClean="0">
                <a:ea typeface="楷体_GB2312" pitchFamily="49" charset="-122"/>
              </a:rPr>
              <a:t>V</a:t>
            </a:r>
            <a:r>
              <a:rPr lang="en-US" altLang="zh-CN" sz="2000" b="1" smtClean="0">
                <a:ea typeface="楷体_GB2312" pitchFamily="49" charset="-122"/>
              </a:rPr>
              <a:t>cc</a:t>
            </a:r>
            <a:r>
              <a:rPr lang="zh-CN" altLang="en-US" sz="2000" b="1" smtClean="0">
                <a:ea typeface="楷体_GB2312" pitchFamily="49" charset="-122"/>
              </a:rPr>
              <a:t>与</a:t>
            </a:r>
            <a:r>
              <a:rPr lang="en-US" altLang="zh-CN" sz="2000" b="1" smtClean="0">
                <a:ea typeface="楷体_GB2312" pitchFamily="49" charset="-122"/>
              </a:rPr>
              <a:t>GND</a:t>
            </a:r>
            <a:r>
              <a:rPr lang="zh-CN" altLang="en-US" sz="2000" b="1" smtClean="0">
                <a:ea typeface="楷体_GB2312" pitchFamily="49" charset="-122"/>
              </a:rPr>
              <a:t>间接通</a:t>
            </a:r>
            <a:r>
              <a:rPr lang="en-US" altLang="zh-CN" sz="2000" b="1" smtClean="0">
                <a:ea typeface="楷体_GB2312" pitchFamily="49" charset="-122"/>
              </a:rPr>
              <a:t>5V</a:t>
            </a:r>
            <a:r>
              <a:rPr lang="zh-CN" altLang="en-US" sz="2000" b="1" smtClean="0">
                <a:ea typeface="楷体_GB2312" pitchFamily="49" charset="-122"/>
              </a:rPr>
              <a:t>电源（</a:t>
            </a:r>
            <a:r>
              <a:rPr lang="en-US" altLang="zh-CN" sz="2000" b="1" smtClean="0">
                <a:ea typeface="楷体_GB2312" pitchFamily="49" charset="-122"/>
              </a:rPr>
              <a:t>14</a:t>
            </a:r>
            <a:r>
              <a:rPr lang="zh-CN" altLang="en-US" sz="2000" b="1" smtClean="0">
                <a:ea typeface="楷体_GB2312" pitchFamily="49" charset="-122"/>
              </a:rPr>
              <a:t>脚接</a:t>
            </a:r>
            <a:r>
              <a:rPr lang="en-US" altLang="zh-CN" sz="2000" b="1" smtClean="0">
                <a:ea typeface="楷体_GB2312" pitchFamily="49" charset="-122"/>
              </a:rPr>
              <a:t>+5V</a:t>
            </a:r>
            <a:r>
              <a:rPr lang="zh-CN" altLang="en-US" sz="2000" b="1" smtClean="0">
                <a:ea typeface="楷体_GB2312" pitchFamily="49" charset="-122"/>
              </a:rPr>
              <a:t>，</a:t>
            </a:r>
            <a:r>
              <a:rPr lang="en-US" altLang="zh-CN" sz="2000" b="1" smtClean="0">
                <a:ea typeface="楷体_GB2312" pitchFamily="49" charset="-122"/>
              </a:rPr>
              <a:t>7</a:t>
            </a:r>
            <a:r>
              <a:rPr lang="zh-CN" altLang="en-US" sz="2000" b="1" smtClean="0">
                <a:ea typeface="楷体_GB2312" pitchFamily="49" charset="-122"/>
              </a:rPr>
              <a:t>脚接地），</a:t>
            </a:r>
          </a:p>
          <a:p>
            <a:pPr eaLnBrk="1" hangingPunct="1">
              <a:lnSpc>
                <a:spcPct val="150000"/>
              </a:lnSpc>
              <a:buFontTx/>
              <a:buNone/>
            </a:pPr>
            <a:r>
              <a:rPr lang="zh-CN" altLang="en-US" sz="2000" b="1" smtClean="0">
                <a:ea typeface="楷体_GB2312" pitchFamily="49" charset="-122"/>
              </a:rPr>
              <a:t>   作静态测试：</a:t>
            </a:r>
            <a:r>
              <a:rPr lang="en-US" altLang="zh-CN" sz="2000" b="1" smtClean="0">
                <a:ea typeface="楷体_GB2312" pitchFamily="49" charset="-122"/>
              </a:rPr>
              <a:t>4</a:t>
            </a:r>
            <a:r>
              <a:rPr lang="zh-CN" altLang="en-US" sz="2000" b="1" smtClean="0">
                <a:ea typeface="楷体_GB2312" pitchFamily="49" charset="-122"/>
              </a:rPr>
              <a:t>个与非门的</a:t>
            </a:r>
            <a:r>
              <a:rPr lang="en-US" altLang="zh-CN" sz="2000" b="1" smtClean="0">
                <a:ea typeface="楷体_GB2312" pitchFamily="49" charset="-122"/>
              </a:rPr>
              <a:t>8</a:t>
            </a:r>
            <a:r>
              <a:rPr lang="zh-CN" altLang="en-US" sz="2000" b="1" smtClean="0">
                <a:ea typeface="楷体_GB2312" pitchFamily="49" charset="-122"/>
              </a:rPr>
              <a:t>个输入端分别依次接实验箱</a:t>
            </a:r>
            <a:r>
              <a:rPr lang="en-US" altLang="zh-CN" sz="2000" b="1" smtClean="0">
                <a:ea typeface="楷体_GB2312" pitchFamily="49" charset="-122"/>
              </a:rPr>
              <a:t>K1~K8</a:t>
            </a:r>
            <a:r>
              <a:rPr lang="zh-CN" altLang="en-US" sz="2000" b="1" smtClean="0">
                <a:ea typeface="楷体_GB2312" pitchFamily="49" charset="-122"/>
              </a:rPr>
              <a:t>，</a:t>
            </a:r>
            <a:r>
              <a:rPr lang="en-US" altLang="zh-CN" sz="2000" b="1" smtClean="0">
                <a:ea typeface="楷体_GB2312" pitchFamily="49" charset="-122"/>
              </a:rPr>
              <a:t>4</a:t>
            </a:r>
            <a:r>
              <a:rPr lang="zh-CN" altLang="en-US" sz="2000" b="1" smtClean="0">
                <a:ea typeface="楷体_GB2312" pitchFamily="49" charset="-122"/>
              </a:rPr>
              <a:t>个输出端分别依次接实验箱</a:t>
            </a:r>
            <a:r>
              <a:rPr lang="en-US" altLang="zh-CN" sz="2000" b="1" smtClean="0">
                <a:ea typeface="楷体_GB2312" pitchFamily="49" charset="-122"/>
              </a:rPr>
              <a:t>L1~L8</a:t>
            </a:r>
            <a:r>
              <a:rPr lang="zh-CN" altLang="en-US" sz="2000" b="1" smtClean="0">
                <a:ea typeface="楷体_GB2312" pitchFamily="49" charset="-122"/>
              </a:rPr>
              <a:t>中的</a:t>
            </a:r>
            <a:r>
              <a:rPr lang="en-US" altLang="zh-CN" sz="2000" b="1" smtClean="0">
                <a:ea typeface="楷体_GB2312" pitchFamily="49" charset="-122"/>
              </a:rPr>
              <a:t>4</a:t>
            </a:r>
            <a:r>
              <a:rPr lang="zh-CN" altLang="en-US" sz="2000" b="1" smtClean="0">
                <a:ea typeface="楷体_GB2312" pitchFamily="49" charset="-122"/>
              </a:rPr>
              <a:t>个。按下表检测其逻辑功能：</a:t>
            </a:r>
          </a:p>
        </p:txBody>
      </p:sp>
      <p:graphicFrame>
        <p:nvGraphicFramePr>
          <p:cNvPr id="216068" name="Group 4"/>
          <p:cNvGraphicFramePr>
            <a:graphicFrameLocks noGrp="1"/>
          </p:cNvGraphicFramePr>
          <p:nvPr>
            <p:ph sz="half" idx="4294967295"/>
          </p:nvPr>
        </p:nvGraphicFramePr>
        <p:xfrm>
          <a:off x="714348" y="3786190"/>
          <a:ext cx="8064500" cy="2555949"/>
        </p:xfrm>
        <a:graphic>
          <a:graphicData uri="http://schemas.openxmlformats.org/drawingml/2006/table">
            <a:tbl>
              <a:tblPr/>
              <a:tblGrid>
                <a:gridCol w="606425">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715962">
                  <a:extLst>
                    <a:ext uri="{9D8B030D-6E8A-4147-A177-3AD203B41FA5}">
                      <a16:colId xmlns="" xmlns:a16="http://schemas.microsoft.com/office/drawing/2014/main" val="20002"/>
                    </a:ext>
                  </a:extLst>
                </a:gridCol>
                <a:gridCol w="606425">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715963">
                  <a:extLst>
                    <a:ext uri="{9D8B030D-6E8A-4147-A177-3AD203B41FA5}">
                      <a16:colId xmlns="" xmlns:a16="http://schemas.microsoft.com/office/drawing/2014/main" val="20005"/>
                    </a:ext>
                  </a:extLst>
                </a:gridCol>
                <a:gridCol w="608012">
                  <a:extLst>
                    <a:ext uri="{9D8B030D-6E8A-4147-A177-3AD203B41FA5}">
                      <a16:colId xmlns="" xmlns:a16="http://schemas.microsoft.com/office/drawing/2014/main" val="20006"/>
                    </a:ext>
                  </a:extLst>
                </a:gridCol>
                <a:gridCol w="717550">
                  <a:extLst>
                    <a:ext uri="{9D8B030D-6E8A-4147-A177-3AD203B41FA5}">
                      <a16:colId xmlns="" xmlns:a16="http://schemas.microsoft.com/office/drawing/2014/main" val="20007"/>
                    </a:ext>
                  </a:extLst>
                </a:gridCol>
                <a:gridCol w="720725">
                  <a:extLst>
                    <a:ext uri="{9D8B030D-6E8A-4147-A177-3AD203B41FA5}">
                      <a16:colId xmlns="" xmlns:a16="http://schemas.microsoft.com/office/drawing/2014/main" val="20008"/>
                    </a:ext>
                  </a:extLst>
                </a:gridCol>
                <a:gridCol w="715963">
                  <a:extLst>
                    <a:ext uri="{9D8B030D-6E8A-4147-A177-3AD203B41FA5}">
                      <a16:colId xmlns="" xmlns:a16="http://schemas.microsoft.com/office/drawing/2014/main" val="20009"/>
                    </a:ext>
                  </a:extLst>
                </a:gridCol>
                <a:gridCol w="722312">
                  <a:extLst>
                    <a:ext uri="{9D8B030D-6E8A-4147-A177-3AD203B41FA5}">
                      <a16:colId xmlns="" xmlns:a16="http://schemas.microsoft.com/office/drawing/2014/main" val="20010"/>
                    </a:ext>
                  </a:extLst>
                </a:gridCol>
                <a:gridCol w="715963">
                  <a:extLst>
                    <a:ext uri="{9D8B030D-6E8A-4147-A177-3AD203B41FA5}">
                      <a16:colId xmlns="" xmlns:a16="http://schemas.microsoft.com/office/drawing/2014/main" val="20011"/>
                    </a:ext>
                  </a:extLst>
                </a:gridCol>
              </a:tblGrid>
              <a:tr h="39619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输入</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输出</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输入</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输出</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输入</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输出</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输入</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输出</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19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13</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脚</a:t>
                      </a: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12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12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96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412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1" i="0" u="none" strike="noStrike" cap="none" normalizeH="0" baseline="0" dirty="0" smtClean="0">
                        <a:ln>
                          <a:noFill/>
                        </a:ln>
                        <a:solidFill>
                          <a:schemeClr val="tx1"/>
                        </a:solidFill>
                        <a:effectLst/>
                        <a:latin typeface="Times New Roman" pitchFamily="18"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transition advClick="0" advTm="6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idx="4294967295"/>
          </p:nvPr>
        </p:nvSpPr>
        <p:spPr>
          <a:xfrm>
            <a:off x="285720" y="214290"/>
            <a:ext cx="8643998" cy="1476375"/>
          </a:xfrm>
        </p:spPr>
        <p:txBody>
          <a:bodyPr/>
          <a:lstStyle/>
          <a:p>
            <a:pPr algn="l" eaLnBrk="1" hangingPunct="1"/>
            <a:r>
              <a:rPr lang="zh-CN" altLang="en-US" sz="2400" dirty="0" smtClean="0">
                <a:solidFill>
                  <a:srgbClr val="FFFF00"/>
                </a:solidFill>
                <a:ea typeface="楷体_GB2312" pitchFamily="49" charset="-122"/>
              </a:rPr>
              <a:t>二．</a:t>
            </a:r>
            <a:r>
              <a:rPr lang="en-US" altLang="zh-CN" sz="2400" b="1" dirty="0" smtClean="0">
                <a:solidFill>
                  <a:srgbClr val="FFFF00"/>
                </a:solidFill>
                <a:ea typeface="楷体_GB2312" pitchFamily="49" charset="-122"/>
              </a:rPr>
              <a:t>P171—5</a:t>
            </a:r>
            <a:r>
              <a:rPr lang="zh-CN" altLang="en-US" sz="2400" b="1" dirty="0" smtClean="0">
                <a:solidFill>
                  <a:srgbClr val="FFFF00"/>
                </a:solidFill>
                <a:ea typeface="楷体_GB2312" pitchFamily="49" charset="-122"/>
              </a:rPr>
              <a:t>：设计一数字锁逻辑电路，该锁有三个按钮</a:t>
            </a:r>
            <a:r>
              <a:rPr lang="en-US" altLang="zh-CN" sz="2400" b="1" dirty="0" smtClean="0">
                <a:solidFill>
                  <a:srgbClr val="FFFF00"/>
                </a:solidFill>
                <a:ea typeface="楷体_GB2312" pitchFamily="49" charset="-122"/>
              </a:rPr>
              <a:t>A</a:t>
            </a:r>
            <a:r>
              <a:rPr lang="zh-CN" altLang="en-US" sz="2400" b="1" dirty="0" smtClean="0">
                <a:solidFill>
                  <a:srgbClr val="FFFF00"/>
                </a:solidFill>
                <a:ea typeface="楷体_GB2312" pitchFamily="49" charset="-122"/>
              </a:rPr>
              <a:t>、</a:t>
            </a:r>
            <a:r>
              <a:rPr lang="en-US" altLang="zh-CN" sz="2400" b="1" dirty="0" smtClean="0">
                <a:solidFill>
                  <a:srgbClr val="FFFF00"/>
                </a:solidFill>
                <a:ea typeface="楷体_GB2312" pitchFamily="49" charset="-122"/>
              </a:rPr>
              <a:t>B</a:t>
            </a:r>
            <a:r>
              <a:rPr lang="zh-CN" altLang="en-US" sz="2400" b="1" dirty="0" smtClean="0">
                <a:solidFill>
                  <a:srgbClr val="FFFF00"/>
                </a:solidFill>
                <a:ea typeface="楷体_GB2312" pitchFamily="49" charset="-122"/>
              </a:rPr>
              <a:t>、</a:t>
            </a:r>
            <a:r>
              <a:rPr lang="en-US" altLang="zh-CN" sz="2400" b="1" dirty="0" smtClean="0">
                <a:solidFill>
                  <a:srgbClr val="FFFF00"/>
                </a:solidFill>
                <a:ea typeface="楷体_GB2312" pitchFamily="49" charset="-122"/>
              </a:rPr>
              <a:t>C</a:t>
            </a:r>
            <a:r>
              <a:rPr lang="zh-CN" altLang="en-US" sz="2400" b="1" dirty="0" smtClean="0">
                <a:solidFill>
                  <a:srgbClr val="FFFF00"/>
                </a:solidFill>
                <a:ea typeface="楷体_GB2312" pitchFamily="49" charset="-122"/>
              </a:rPr>
              <a:t>，当</a:t>
            </a:r>
            <a:r>
              <a:rPr lang="en-US" altLang="zh-CN" sz="2400" b="1" dirty="0" smtClean="0">
                <a:solidFill>
                  <a:srgbClr val="FFFF00"/>
                </a:solidFill>
                <a:ea typeface="楷体_GB2312" pitchFamily="49" charset="-122"/>
              </a:rPr>
              <a:t>A</a:t>
            </a:r>
            <a:r>
              <a:rPr lang="zh-CN" altLang="en-US" sz="2400" b="1" dirty="0" smtClean="0">
                <a:solidFill>
                  <a:srgbClr val="FFFF00"/>
                </a:solidFill>
                <a:ea typeface="楷体_GB2312" pitchFamily="49" charset="-122"/>
              </a:rPr>
              <a:t>、</a:t>
            </a:r>
            <a:r>
              <a:rPr lang="en-US" altLang="zh-CN" sz="2400" b="1" dirty="0" smtClean="0">
                <a:solidFill>
                  <a:srgbClr val="FFFF00"/>
                </a:solidFill>
                <a:ea typeface="楷体_GB2312" pitchFamily="49" charset="-122"/>
              </a:rPr>
              <a:t>B</a:t>
            </a:r>
            <a:r>
              <a:rPr lang="zh-CN" altLang="en-US" sz="2400" b="1" dirty="0" smtClean="0">
                <a:solidFill>
                  <a:srgbClr val="FFFF00"/>
                </a:solidFill>
                <a:ea typeface="楷体_GB2312" pitchFamily="49" charset="-122"/>
              </a:rPr>
              <a:t>、</a:t>
            </a:r>
            <a:r>
              <a:rPr lang="en-US" altLang="zh-CN" sz="2400" b="1" dirty="0" smtClean="0">
                <a:solidFill>
                  <a:srgbClr val="FFFF00"/>
                </a:solidFill>
                <a:ea typeface="楷体_GB2312" pitchFamily="49" charset="-122"/>
              </a:rPr>
              <a:t>C</a:t>
            </a:r>
            <a:r>
              <a:rPr lang="zh-CN" altLang="en-US" sz="2400" b="1" dirty="0" smtClean="0">
                <a:solidFill>
                  <a:srgbClr val="FFFF00"/>
                </a:solidFill>
                <a:ea typeface="楷体_GB2312" pitchFamily="49" charset="-122"/>
              </a:rPr>
              <a:t>同时按下，或</a:t>
            </a:r>
            <a:r>
              <a:rPr lang="en-US" altLang="zh-CN" sz="2400" b="1" dirty="0" smtClean="0">
                <a:solidFill>
                  <a:srgbClr val="FFFF00"/>
                </a:solidFill>
                <a:ea typeface="楷体_GB2312" pitchFamily="49" charset="-122"/>
              </a:rPr>
              <a:t>A</a:t>
            </a:r>
            <a:r>
              <a:rPr lang="zh-CN" altLang="en-US" sz="2400" b="1" dirty="0" smtClean="0">
                <a:solidFill>
                  <a:srgbClr val="FFFF00"/>
                </a:solidFill>
                <a:ea typeface="楷体_GB2312" pitchFamily="49" charset="-122"/>
              </a:rPr>
              <a:t>、</a:t>
            </a:r>
            <a:r>
              <a:rPr lang="en-US" altLang="zh-CN" sz="2400" b="1" dirty="0" smtClean="0">
                <a:solidFill>
                  <a:srgbClr val="FFFF00"/>
                </a:solidFill>
                <a:ea typeface="楷体_GB2312" pitchFamily="49" charset="-122"/>
              </a:rPr>
              <a:t>B</a:t>
            </a:r>
            <a:r>
              <a:rPr lang="zh-CN" altLang="en-US" sz="2400" b="1" dirty="0" smtClean="0">
                <a:solidFill>
                  <a:srgbClr val="FFFF00"/>
                </a:solidFill>
                <a:ea typeface="楷体_GB2312" pitchFamily="49" charset="-122"/>
              </a:rPr>
              <a:t>同时按下，或只有</a:t>
            </a:r>
            <a:r>
              <a:rPr lang="en-US" altLang="zh-CN" sz="2400" b="1" dirty="0" smtClean="0">
                <a:solidFill>
                  <a:srgbClr val="FFFF00"/>
                </a:solidFill>
                <a:ea typeface="楷体_GB2312" pitchFamily="49" charset="-122"/>
              </a:rPr>
              <a:t>A</a:t>
            </a:r>
            <a:r>
              <a:rPr lang="zh-CN" altLang="en-US" sz="2400" b="1" dirty="0" smtClean="0">
                <a:solidFill>
                  <a:srgbClr val="FFFF00"/>
                </a:solidFill>
                <a:ea typeface="楷体_GB2312" pitchFamily="49" charset="-122"/>
              </a:rPr>
              <a:t>或</a:t>
            </a:r>
            <a:r>
              <a:rPr lang="en-US" altLang="zh-CN" sz="2400" b="1" dirty="0" smtClean="0">
                <a:solidFill>
                  <a:srgbClr val="FFFF00"/>
                </a:solidFill>
                <a:ea typeface="楷体_GB2312" pitchFamily="49" charset="-122"/>
              </a:rPr>
              <a:t>B</a:t>
            </a:r>
            <a:r>
              <a:rPr lang="zh-CN" altLang="en-US" sz="2400" b="1" dirty="0" smtClean="0">
                <a:solidFill>
                  <a:srgbClr val="FFFF00"/>
                </a:solidFill>
                <a:ea typeface="楷体_GB2312" pitchFamily="49" charset="-122"/>
              </a:rPr>
              <a:t>按下时开锁，如果不符合上述条件应发出报警。</a:t>
            </a:r>
          </a:p>
        </p:txBody>
      </p:sp>
      <p:sp>
        <p:nvSpPr>
          <p:cNvPr id="49156" name="Rectangle 3"/>
          <p:cNvSpPr>
            <a:spLocks noGrp="1" noChangeArrowheads="1"/>
          </p:cNvSpPr>
          <p:nvPr>
            <p:ph type="body" idx="4294967295"/>
          </p:nvPr>
        </p:nvSpPr>
        <p:spPr>
          <a:xfrm>
            <a:off x="428596" y="1714488"/>
            <a:ext cx="8540750" cy="4652983"/>
          </a:xfrm>
        </p:spPr>
        <p:txBody>
          <a:bodyPr/>
          <a:lstStyle/>
          <a:p>
            <a:pPr eaLnBrk="1" hangingPunct="1">
              <a:lnSpc>
                <a:spcPct val="150000"/>
              </a:lnSpc>
            </a:pPr>
            <a:r>
              <a:rPr lang="zh-CN" altLang="en-US" sz="2000" b="1" dirty="0" smtClean="0">
                <a:ea typeface="楷体_GB2312" pitchFamily="49" charset="-122"/>
              </a:rPr>
              <a:t>设开锁成功</a:t>
            </a:r>
            <a:r>
              <a:rPr lang="en-US" altLang="zh-CN" sz="2000" b="1" dirty="0" smtClean="0">
                <a:ea typeface="楷体_GB2312" pitchFamily="49" charset="-122"/>
              </a:rPr>
              <a:t>F1=1</a:t>
            </a:r>
            <a:r>
              <a:rPr lang="zh-CN" altLang="en-US" sz="2000" b="1" dirty="0" smtClean="0">
                <a:ea typeface="楷体_GB2312" pitchFamily="49" charset="-122"/>
              </a:rPr>
              <a:t>，绿灯亮。开锁不成功报警</a:t>
            </a:r>
            <a:r>
              <a:rPr lang="en-US" altLang="zh-CN" sz="2000" b="1" dirty="0" smtClean="0">
                <a:ea typeface="楷体_GB2312" pitchFamily="49" charset="-122"/>
              </a:rPr>
              <a:t>F2=1</a:t>
            </a:r>
            <a:r>
              <a:rPr lang="zh-CN" altLang="en-US" sz="2000" b="1" dirty="0" smtClean="0">
                <a:ea typeface="楷体_GB2312" pitchFamily="49" charset="-122"/>
              </a:rPr>
              <a:t>，红灯亮。其余情况</a:t>
            </a:r>
            <a:r>
              <a:rPr lang="en-US" altLang="zh-CN" sz="2000" b="1" dirty="0" smtClean="0">
                <a:ea typeface="楷体_GB2312" pitchFamily="49" charset="-122"/>
              </a:rPr>
              <a:t>F1=0</a:t>
            </a:r>
            <a:r>
              <a:rPr lang="zh-CN" altLang="en-US" sz="2000" b="1" dirty="0" smtClean="0">
                <a:ea typeface="楷体_GB2312" pitchFamily="49" charset="-122"/>
              </a:rPr>
              <a:t>，</a:t>
            </a:r>
            <a:r>
              <a:rPr lang="en-US" altLang="zh-CN" sz="2000" b="1" dirty="0" smtClean="0">
                <a:ea typeface="楷体_GB2312" pitchFamily="49" charset="-122"/>
              </a:rPr>
              <a:t>F2=0</a:t>
            </a:r>
            <a:r>
              <a:rPr lang="zh-CN" altLang="en-US" sz="2000" b="1" dirty="0" smtClean="0">
                <a:ea typeface="楷体_GB2312" pitchFamily="49" charset="-122"/>
              </a:rPr>
              <a:t>。</a:t>
            </a:r>
            <a:endParaRPr lang="zh-CN" altLang="en-US" sz="2000" b="1" dirty="0" smtClean="0">
              <a:solidFill>
                <a:srgbClr val="FF0000"/>
              </a:solidFill>
              <a:ea typeface="楷体_GB2312" pitchFamily="49" charset="-122"/>
            </a:endParaRPr>
          </a:p>
          <a:p>
            <a:pPr lvl="1" eaLnBrk="1" hangingPunct="1">
              <a:lnSpc>
                <a:spcPct val="150000"/>
              </a:lnSpc>
            </a:pPr>
            <a:r>
              <a:rPr lang="zh-CN" altLang="en-US" sz="1800" b="1" dirty="0" smtClean="0">
                <a:ea typeface="楷体_GB2312" pitchFamily="49" charset="-122"/>
              </a:rPr>
              <a:t>注意题意中隐含的条件：</a:t>
            </a:r>
            <a:r>
              <a:rPr lang="zh-CN" altLang="en-US" sz="1800" b="1" dirty="0" smtClean="0">
                <a:solidFill>
                  <a:srgbClr val="FF0000"/>
                </a:solidFill>
                <a:ea typeface="楷体_GB2312" pitchFamily="49" charset="-122"/>
              </a:rPr>
              <a:t>不开锁（不按任何键）时，即不开锁成功，也不报警。</a:t>
            </a:r>
            <a:endParaRPr lang="zh-CN" altLang="en-US" sz="1800" b="1" dirty="0" smtClean="0">
              <a:ea typeface="楷体_GB2312" pitchFamily="49" charset="-122"/>
            </a:endParaRPr>
          </a:p>
          <a:p>
            <a:pPr eaLnBrk="1" hangingPunct="1">
              <a:lnSpc>
                <a:spcPct val="150000"/>
              </a:lnSpc>
            </a:pPr>
            <a:r>
              <a:rPr lang="zh-CN" altLang="en-US" sz="2000" b="1" dirty="0" smtClean="0">
                <a:ea typeface="楷体_GB2312" pitchFamily="49" charset="-122"/>
              </a:rPr>
              <a:t>根据题意列出真值表</a:t>
            </a:r>
          </a:p>
          <a:p>
            <a:pPr eaLnBrk="1" hangingPunct="1">
              <a:lnSpc>
                <a:spcPct val="150000"/>
              </a:lnSpc>
            </a:pPr>
            <a:r>
              <a:rPr lang="zh-CN" altLang="en-US" sz="2000" b="1" dirty="0" smtClean="0">
                <a:ea typeface="楷体_GB2312" pitchFamily="49" charset="-122"/>
              </a:rPr>
              <a:t>根据真值表写出逻辑表达式，化成与非式</a:t>
            </a:r>
          </a:p>
          <a:p>
            <a:pPr eaLnBrk="1" hangingPunct="1">
              <a:lnSpc>
                <a:spcPct val="150000"/>
              </a:lnSpc>
            </a:pPr>
            <a:r>
              <a:rPr lang="zh-CN" altLang="en-US" sz="2000" b="1" dirty="0" smtClean="0">
                <a:ea typeface="楷体_GB2312" pitchFamily="49" charset="-122"/>
              </a:rPr>
              <a:t>画出电路原理图，标注器件型号、管脚号</a:t>
            </a:r>
          </a:p>
          <a:p>
            <a:pPr eaLnBrk="1" hangingPunct="1">
              <a:lnSpc>
                <a:spcPct val="150000"/>
              </a:lnSpc>
            </a:pPr>
            <a:r>
              <a:rPr lang="zh-CN" altLang="en-US" sz="2000" b="1" dirty="0" smtClean="0">
                <a:ea typeface="楷体_GB2312" pitchFamily="49" charset="-122"/>
              </a:rPr>
              <a:t>搭电路，检查无误后作静态测试：</a:t>
            </a:r>
          </a:p>
          <a:p>
            <a:pPr lvl="1" eaLnBrk="1" hangingPunct="1">
              <a:lnSpc>
                <a:spcPct val="150000"/>
              </a:lnSpc>
            </a:pPr>
            <a:r>
              <a:rPr lang="en-US" altLang="zh-CN" sz="1800" b="1" dirty="0" smtClean="0">
                <a:ea typeface="楷体_GB2312" pitchFamily="49" charset="-122"/>
              </a:rPr>
              <a:t>A</a:t>
            </a:r>
            <a:r>
              <a:rPr lang="zh-CN" altLang="en-US" sz="1800" b="1" dirty="0" smtClean="0">
                <a:ea typeface="楷体_GB2312" pitchFamily="49" charset="-122"/>
              </a:rPr>
              <a:t>、</a:t>
            </a:r>
            <a:r>
              <a:rPr lang="en-US" altLang="zh-CN" sz="1800" b="1" dirty="0" smtClean="0">
                <a:ea typeface="楷体_GB2312" pitchFamily="49" charset="-122"/>
              </a:rPr>
              <a:t>B</a:t>
            </a:r>
            <a:r>
              <a:rPr lang="zh-CN" altLang="en-US" sz="1800" b="1" dirty="0" smtClean="0">
                <a:ea typeface="楷体_GB2312" pitchFamily="49" charset="-122"/>
              </a:rPr>
              <a:t>、</a:t>
            </a:r>
            <a:r>
              <a:rPr lang="en-US" altLang="zh-CN" sz="1800" b="1" dirty="0" smtClean="0">
                <a:ea typeface="楷体_GB2312" pitchFamily="49" charset="-122"/>
              </a:rPr>
              <a:t>C</a:t>
            </a:r>
            <a:r>
              <a:rPr lang="zh-CN" altLang="en-US" sz="1800" b="1" dirty="0" smtClean="0">
                <a:ea typeface="楷体_GB2312" pitchFamily="49" charset="-122"/>
              </a:rPr>
              <a:t>分别依次接实验箱</a:t>
            </a:r>
            <a:r>
              <a:rPr lang="en-US" altLang="zh-CN" sz="1800" b="1" dirty="0" smtClean="0">
                <a:ea typeface="楷体_GB2312" pitchFamily="49" charset="-122"/>
              </a:rPr>
              <a:t>K1~K8</a:t>
            </a:r>
            <a:r>
              <a:rPr lang="zh-CN" altLang="en-US" sz="1800" b="1" dirty="0" smtClean="0">
                <a:ea typeface="楷体_GB2312" pitchFamily="49" charset="-122"/>
              </a:rPr>
              <a:t>中的任意</a:t>
            </a:r>
            <a:r>
              <a:rPr lang="en-US" altLang="zh-CN" sz="1800" b="1" dirty="0" smtClean="0">
                <a:ea typeface="楷体_GB2312" pitchFamily="49" charset="-122"/>
              </a:rPr>
              <a:t>3</a:t>
            </a:r>
            <a:r>
              <a:rPr lang="zh-CN" altLang="en-US" sz="1800" b="1" dirty="0" smtClean="0">
                <a:ea typeface="楷体_GB2312" pitchFamily="49" charset="-122"/>
              </a:rPr>
              <a:t>个，</a:t>
            </a:r>
            <a:r>
              <a:rPr lang="en-US" altLang="zh-CN" sz="1800" b="1" dirty="0" smtClean="0">
                <a:ea typeface="楷体_GB2312" pitchFamily="49" charset="-122"/>
              </a:rPr>
              <a:t>F1</a:t>
            </a:r>
            <a:r>
              <a:rPr lang="zh-CN" altLang="en-US" sz="1800" b="1" dirty="0" smtClean="0">
                <a:ea typeface="楷体_GB2312" pitchFamily="49" charset="-122"/>
              </a:rPr>
              <a:t>、</a:t>
            </a:r>
            <a:r>
              <a:rPr lang="en-US" altLang="zh-CN" sz="1800" b="1" dirty="0" smtClean="0">
                <a:ea typeface="楷体_GB2312" pitchFamily="49" charset="-122"/>
              </a:rPr>
              <a:t>F2</a:t>
            </a:r>
            <a:r>
              <a:rPr lang="zh-CN" altLang="en-US" sz="1800" b="1" dirty="0" smtClean="0">
                <a:ea typeface="楷体_GB2312" pitchFamily="49" charset="-122"/>
              </a:rPr>
              <a:t>分别接实验箱逻辑电平显示中的</a:t>
            </a:r>
            <a:r>
              <a:rPr lang="en-US" altLang="zh-CN" sz="1800" b="1" dirty="0" smtClean="0">
                <a:ea typeface="楷体_GB2312" pitchFamily="49" charset="-122"/>
              </a:rPr>
              <a:t>2</a:t>
            </a:r>
            <a:r>
              <a:rPr lang="zh-CN" altLang="en-US" sz="1800" b="1" dirty="0" smtClean="0">
                <a:ea typeface="楷体_GB2312" pitchFamily="49" charset="-122"/>
              </a:rPr>
              <a:t>个。检测其逻辑功能是否与真值表一致</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214282" y="542925"/>
            <a:ext cx="8355043" cy="2016125"/>
          </a:xfrm>
        </p:spPr>
        <p:txBody>
          <a:bodyPr/>
          <a:lstStyle/>
          <a:p>
            <a:pPr algn="l" eaLnBrk="1" hangingPunct="1">
              <a:lnSpc>
                <a:spcPct val="150000"/>
              </a:lnSpc>
              <a:defRPr/>
            </a:pPr>
            <a:r>
              <a:rPr lang="zh-CN" altLang="en-US" sz="2400" b="1" dirty="0" smtClean="0">
                <a:solidFill>
                  <a:schemeClr val="tx1">
                    <a:lumMod val="85000"/>
                    <a:lumOff val="15000"/>
                  </a:schemeClr>
                </a:solidFill>
                <a:ea typeface="楷体_GB2312" pitchFamily="49" charset="-122"/>
              </a:rPr>
              <a:t>三．</a:t>
            </a:r>
            <a:r>
              <a:rPr lang="en-US" altLang="zh-CN" sz="2400" b="1" dirty="0" smtClean="0">
                <a:solidFill>
                  <a:schemeClr val="tx1">
                    <a:lumMod val="85000"/>
                    <a:lumOff val="15000"/>
                  </a:schemeClr>
                </a:solidFill>
                <a:ea typeface="楷体_GB2312" pitchFamily="49" charset="-122"/>
              </a:rPr>
              <a:t>P171—6*  </a:t>
            </a:r>
            <a:r>
              <a:rPr lang="zh-CN" altLang="en-US" sz="2400" b="1" dirty="0" smtClean="0">
                <a:solidFill>
                  <a:schemeClr val="tx1">
                    <a:lumMod val="85000"/>
                    <a:lumOff val="15000"/>
                  </a:schemeClr>
                </a:solidFill>
                <a:ea typeface="楷体_GB2312" pitchFamily="49" charset="-122"/>
              </a:rPr>
              <a:t>有一组逻辑电路如图</a:t>
            </a:r>
            <a:r>
              <a:rPr lang="en-US" altLang="zh-CN" sz="2400" b="1" dirty="0" smtClean="0">
                <a:solidFill>
                  <a:schemeClr val="tx1">
                    <a:lumMod val="85000"/>
                    <a:lumOff val="15000"/>
                  </a:schemeClr>
                </a:solidFill>
                <a:ea typeface="楷体_GB2312" pitchFamily="49" charset="-122"/>
              </a:rPr>
              <a:t>7.4.8</a:t>
            </a:r>
            <a:r>
              <a:rPr lang="zh-CN" altLang="en-US" sz="2400" b="1" dirty="0" smtClean="0">
                <a:solidFill>
                  <a:schemeClr val="tx1">
                    <a:lumMod val="85000"/>
                    <a:lumOff val="15000"/>
                  </a:schemeClr>
                </a:solidFill>
                <a:ea typeface="楷体_GB2312" pitchFamily="49" charset="-122"/>
              </a:rPr>
              <a:t>所示。</a:t>
            </a:r>
            <a:br>
              <a:rPr lang="zh-CN" altLang="en-US" sz="2400" b="1" dirty="0" smtClean="0">
                <a:solidFill>
                  <a:schemeClr val="tx1">
                    <a:lumMod val="85000"/>
                    <a:lumOff val="15000"/>
                  </a:schemeClr>
                </a:solidFill>
                <a:ea typeface="楷体_GB2312" pitchFamily="49" charset="-122"/>
              </a:rPr>
            </a:br>
            <a:r>
              <a:rPr lang="zh-CN" altLang="en-US" sz="2400" b="1" dirty="0" smtClean="0">
                <a:solidFill>
                  <a:schemeClr val="tx1">
                    <a:lumMod val="85000"/>
                    <a:lumOff val="15000"/>
                  </a:schemeClr>
                </a:solidFill>
                <a:ea typeface="楷体_GB2312" pitchFamily="49" charset="-122"/>
              </a:rPr>
              <a:t>（</a:t>
            </a:r>
            <a:r>
              <a:rPr lang="en-US" altLang="zh-CN" sz="2400" b="1" dirty="0" smtClean="0">
                <a:solidFill>
                  <a:schemeClr val="tx1">
                    <a:lumMod val="85000"/>
                    <a:lumOff val="15000"/>
                  </a:schemeClr>
                </a:solidFill>
                <a:ea typeface="楷体_GB2312" pitchFamily="49" charset="-122"/>
              </a:rPr>
              <a:t>1</a:t>
            </a:r>
            <a:r>
              <a:rPr lang="zh-CN" altLang="en-US" sz="2400" b="1" dirty="0" smtClean="0">
                <a:solidFill>
                  <a:schemeClr val="tx1">
                    <a:lumMod val="85000"/>
                    <a:lumOff val="15000"/>
                  </a:schemeClr>
                </a:solidFill>
                <a:ea typeface="楷体_GB2312" pitchFamily="49" charset="-122"/>
              </a:rPr>
              <a:t>）试用示波器来判断是否存在、险象的类型及出现的条件。</a:t>
            </a:r>
            <a:br>
              <a:rPr lang="zh-CN" altLang="en-US" sz="2400" b="1" dirty="0" smtClean="0">
                <a:solidFill>
                  <a:schemeClr val="tx1">
                    <a:lumMod val="85000"/>
                    <a:lumOff val="15000"/>
                  </a:schemeClr>
                </a:solidFill>
                <a:ea typeface="楷体_GB2312" pitchFamily="49" charset="-122"/>
              </a:rPr>
            </a:br>
            <a:r>
              <a:rPr lang="zh-CN" altLang="en-US" sz="2400" b="1" dirty="0" smtClean="0">
                <a:solidFill>
                  <a:schemeClr val="tx1">
                    <a:lumMod val="85000"/>
                    <a:lumOff val="15000"/>
                  </a:schemeClr>
                </a:solidFill>
                <a:ea typeface="楷体_GB2312" pitchFamily="49" charset="-122"/>
              </a:rPr>
              <a:t>（</a:t>
            </a:r>
            <a:r>
              <a:rPr lang="en-US" altLang="zh-CN" sz="2400" b="1" dirty="0" smtClean="0">
                <a:solidFill>
                  <a:schemeClr val="tx1">
                    <a:lumMod val="85000"/>
                    <a:lumOff val="15000"/>
                  </a:schemeClr>
                </a:solidFill>
                <a:ea typeface="楷体_GB2312" pitchFamily="49" charset="-122"/>
              </a:rPr>
              <a:t>3</a:t>
            </a:r>
            <a:r>
              <a:rPr lang="zh-CN" altLang="en-US" sz="2400" b="1" dirty="0" smtClean="0">
                <a:solidFill>
                  <a:schemeClr val="tx1">
                    <a:lumMod val="85000"/>
                    <a:lumOff val="15000"/>
                  </a:schemeClr>
                </a:solidFill>
                <a:ea typeface="楷体_GB2312" pitchFamily="49" charset="-122"/>
              </a:rPr>
              <a:t>）换用修改逻辑设计的方法来消除所出现的险象，并验证。</a:t>
            </a:r>
          </a:p>
        </p:txBody>
      </p:sp>
      <p:sp>
        <p:nvSpPr>
          <p:cNvPr id="50180" name="Rectangle 3"/>
          <p:cNvSpPr>
            <a:spLocks noGrp="1" noChangeArrowheads="1"/>
          </p:cNvSpPr>
          <p:nvPr>
            <p:ph type="body" idx="4294967295"/>
          </p:nvPr>
        </p:nvSpPr>
        <p:spPr>
          <a:xfrm>
            <a:off x="214282" y="2768600"/>
            <a:ext cx="8429684" cy="3168650"/>
          </a:xfrm>
        </p:spPr>
        <p:txBody>
          <a:bodyPr/>
          <a:lstStyle/>
          <a:p>
            <a:pPr eaLnBrk="1" hangingPunct="1">
              <a:lnSpc>
                <a:spcPct val="150000"/>
              </a:lnSpc>
            </a:pPr>
            <a:r>
              <a:rPr lang="zh-CN" altLang="en-US" sz="2800" b="1" dirty="0" smtClean="0">
                <a:solidFill>
                  <a:srgbClr val="FFFF00"/>
                </a:solidFill>
                <a:latin typeface="微软雅黑" pitchFamily="34" charset="-122"/>
                <a:ea typeface="微软雅黑" pitchFamily="34" charset="-122"/>
              </a:rPr>
              <a:t>逻辑险象（冒险）：数字电路中出现了违背真值表所规定的逻辑电平</a:t>
            </a:r>
          </a:p>
          <a:p>
            <a:pPr lvl="1" eaLnBrk="1" hangingPunct="1">
              <a:lnSpc>
                <a:spcPct val="150000"/>
              </a:lnSpc>
            </a:pPr>
            <a:r>
              <a:rPr lang="zh-CN" altLang="en-US" sz="2400" b="1" dirty="0" smtClean="0">
                <a:solidFill>
                  <a:srgbClr val="FFFFFF"/>
                </a:solidFill>
                <a:latin typeface="微软雅黑" pitchFamily="34" charset="-122"/>
                <a:ea typeface="微软雅黑" pitchFamily="34" charset="-122"/>
              </a:rPr>
              <a:t>逻辑冒险：输入信号所经路径不同而引起的冒险</a:t>
            </a:r>
          </a:p>
          <a:p>
            <a:pPr lvl="1" eaLnBrk="1" hangingPunct="1">
              <a:lnSpc>
                <a:spcPct val="150000"/>
              </a:lnSpc>
            </a:pPr>
            <a:r>
              <a:rPr lang="zh-CN" altLang="en-US" sz="2400" b="1" dirty="0" smtClean="0">
                <a:solidFill>
                  <a:srgbClr val="00FF00"/>
                </a:solidFill>
                <a:latin typeface="微软雅黑" pitchFamily="34" charset="-122"/>
                <a:ea typeface="微软雅黑" pitchFamily="34" charset="-122"/>
              </a:rPr>
              <a:t>功能冒险：多个输入信号同时变化的瞬间，由于变化的快慢不同而引起的冒险</a:t>
            </a:r>
            <a:endParaRPr lang="zh-CN" altLang="en-US" sz="1600" b="1" dirty="0" smtClean="0">
              <a:solidFill>
                <a:srgbClr val="00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0" y="260350"/>
            <a:ext cx="3887788" cy="576263"/>
          </a:xfrm>
          <a:solidFill>
            <a:srgbClr val="92D050"/>
          </a:solidFill>
        </p:spPr>
        <p:txBody>
          <a:bodyPr/>
          <a:lstStyle/>
          <a:p>
            <a:pPr marL="571500" indent="-571500" eaLnBrk="1" hangingPunct="1">
              <a:buFontTx/>
              <a:buChar char="•"/>
            </a:pPr>
            <a:r>
              <a:rPr lang="zh-CN" altLang="en-US" sz="4000" b="1" smtClean="0">
                <a:ea typeface="楷体_GB2312" pitchFamily="49" charset="-122"/>
              </a:rPr>
              <a:t>判断逻辑险象</a:t>
            </a:r>
          </a:p>
        </p:txBody>
      </p:sp>
      <p:sp>
        <p:nvSpPr>
          <p:cNvPr id="51204" name="Rectangle 3"/>
          <p:cNvSpPr>
            <a:spLocks noGrp="1" noChangeArrowheads="1"/>
          </p:cNvSpPr>
          <p:nvPr>
            <p:ph type="body" idx="4294967295"/>
          </p:nvPr>
        </p:nvSpPr>
        <p:spPr>
          <a:xfrm>
            <a:off x="0" y="3670300"/>
            <a:ext cx="8704263" cy="2859088"/>
          </a:xfrm>
        </p:spPr>
        <p:txBody>
          <a:bodyPr/>
          <a:lstStyle/>
          <a:p>
            <a:pPr eaLnBrk="1" hangingPunct="1">
              <a:lnSpc>
                <a:spcPct val="150000"/>
              </a:lnSpc>
              <a:buSzPct val="85000"/>
              <a:buFont typeface="Wingdings" pitchFamily="2" charset="2"/>
              <a:buChar char="Ø"/>
            </a:pPr>
            <a:r>
              <a:rPr lang="zh-CN" altLang="en-US" sz="2400" b="1" smtClean="0">
                <a:ea typeface="楷体_GB2312" pitchFamily="49" charset="-122"/>
              </a:rPr>
              <a:t>由卡诺图可见原逻辑表达式</a:t>
            </a:r>
            <a:r>
              <a:rPr lang="en-US" altLang="zh-CN" sz="2400" b="1" smtClean="0">
                <a:ea typeface="楷体_GB2312" pitchFamily="49" charset="-122"/>
              </a:rPr>
              <a:t>F=AB+A’C</a:t>
            </a:r>
            <a:r>
              <a:rPr lang="zh-CN" altLang="en-US" sz="2400" b="1" smtClean="0">
                <a:ea typeface="楷体_GB2312" pitchFamily="49" charset="-122"/>
              </a:rPr>
              <a:t>（黑色所圈）出现了 “相切”的卡诺圈（红线处），相切部分未被另外卡诺圈包围，即可断定存在逻辑冒险。</a:t>
            </a:r>
          </a:p>
          <a:p>
            <a:pPr eaLnBrk="1" hangingPunct="1">
              <a:lnSpc>
                <a:spcPct val="150000"/>
              </a:lnSpc>
              <a:buSzPct val="85000"/>
              <a:buFont typeface="Wingdings" pitchFamily="2" charset="2"/>
              <a:buChar char="Ø"/>
            </a:pPr>
            <a:r>
              <a:rPr lang="zh-CN" altLang="en-US" sz="2400" b="1" smtClean="0">
                <a:ea typeface="楷体_GB2312" pitchFamily="49" charset="-122"/>
              </a:rPr>
              <a:t>卡诺图中增加一个绿线所圈的“搭接块” （即逻辑表达式中的多余项），可消除逻辑险象，于是</a:t>
            </a:r>
            <a:r>
              <a:rPr lang="en-US" altLang="zh-CN" sz="2400" b="1" smtClean="0">
                <a:ea typeface="楷体_GB2312" pitchFamily="49" charset="-122"/>
              </a:rPr>
              <a:t>F=AB+A’C+BC</a:t>
            </a:r>
            <a:r>
              <a:rPr lang="zh-CN" altLang="en-US" sz="2400" b="1" smtClean="0">
                <a:ea typeface="楷体_GB2312" pitchFamily="49" charset="-122"/>
              </a:rPr>
              <a:t>。</a:t>
            </a:r>
          </a:p>
        </p:txBody>
      </p:sp>
      <p:grpSp>
        <p:nvGrpSpPr>
          <p:cNvPr id="3" name="Group 4"/>
          <p:cNvGrpSpPr>
            <a:grpSpLocks/>
          </p:cNvGrpSpPr>
          <p:nvPr/>
        </p:nvGrpSpPr>
        <p:grpSpPr bwMode="auto">
          <a:xfrm>
            <a:off x="5318125" y="1763713"/>
            <a:ext cx="3313113" cy="1814512"/>
            <a:chOff x="4560" y="8535"/>
            <a:chExt cx="2082" cy="1158"/>
          </a:xfrm>
        </p:grpSpPr>
        <p:sp>
          <p:nvSpPr>
            <p:cNvPr id="51211" name="Line 5"/>
            <p:cNvSpPr>
              <a:spLocks noChangeShapeType="1"/>
            </p:cNvSpPr>
            <p:nvPr/>
          </p:nvSpPr>
          <p:spPr bwMode="auto">
            <a:xfrm>
              <a:off x="4604" y="8700"/>
              <a:ext cx="474" cy="285"/>
            </a:xfrm>
            <a:prstGeom prst="line">
              <a:avLst/>
            </a:prstGeom>
            <a:noFill/>
            <a:ln w="9525">
              <a:solidFill>
                <a:srgbClr val="000000"/>
              </a:solidFill>
              <a:round/>
              <a:headEnd/>
              <a:tailEnd/>
            </a:ln>
          </p:spPr>
          <p:txBody>
            <a:bodyPr/>
            <a:lstStyle/>
            <a:p>
              <a:endParaRPr lang="zh-CN" altLang="en-US"/>
            </a:p>
          </p:txBody>
        </p:sp>
        <p:sp>
          <p:nvSpPr>
            <p:cNvPr id="51212" name="Line 6"/>
            <p:cNvSpPr>
              <a:spLocks noChangeShapeType="1"/>
            </p:cNvSpPr>
            <p:nvPr/>
          </p:nvSpPr>
          <p:spPr bwMode="auto">
            <a:xfrm>
              <a:off x="5070" y="8955"/>
              <a:ext cx="1438" cy="0"/>
            </a:xfrm>
            <a:prstGeom prst="line">
              <a:avLst/>
            </a:prstGeom>
            <a:noFill/>
            <a:ln w="9525">
              <a:solidFill>
                <a:srgbClr val="000000"/>
              </a:solidFill>
              <a:round/>
              <a:headEnd/>
              <a:tailEnd/>
            </a:ln>
          </p:spPr>
          <p:txBody>
            <a:bodyPr/>
            <a:lstStyle/>
            <a:p>
              <a:endParaRPr lang="zh-CN" altLang="en-US"/>
            </a:p>
          </p:txBody>
        </p:sp>
        <p:sp>
          <p:nvSpPr>
            <p:cNvPr id="51213" name="Line 7"/>
            <p:cNvSpPr>
              <a:spLocks noChangeShapeType="1"/>
            </p:cNvSpPr>
            <p:nvPr/>
          </p:nvSpPr>
          <p:spPr bwMode="auto">
            <a:xfrm>
              <a:off x="5070" y="9300"/>
              <a:ext cx="1440" cy="0"/>
            </a:xfrm>
            <a:prstGeom prst="line">
              <a:avLst/>
            </a:prstGeom>
            <a:noFill/>
            <a:ln w="9525">
              <a:solidFill>
                <a:srgbClr val="000000"/>
              </a:solidFill>
              <a:round/>
              <a:headEnd/>
              <a:tailEnd/>
            </a:ln>
          </p:spPr>
          <p:txBody>
            <a:bodyPr/>
            <a:lstStyle/>
            <a:p>
              <a:endParaRPr lang="zh-CN" altLang="en-US"/>
            </a:p>
          </p:txBody>
        </p:sp>
        <p:sp>
          <p:nvSpPr>
            <p:cNvPr id="51214" name="Line 8"/>
            <p:cNvSpPr>
              <a:spLocks noChangeShapeType="1"/>
            </p:cNvSpPr>
            <p:nvPr/>
          </p:nvSpPr>
          <p:spPr bwMode="auto">
            <a:xfrm>
              <a:off x="5086" y="9675"/>
              <a:ext cx="1410" cy="0"/>
            </a:xfrm>
            <a:prstGeom prst="line">
              <a:avLst/>
            </a:prstGeom>
            <a:noFill/>
            <a:ln w="9525">
              <a:solidFill>
                <a:srgbClr val="000000"/>
              </a:solidFill>
              <a:round/>
              <a:headEnd/>
              <a:tailEnd/>
            </a:ln>
          </p:spPr>
          <p:txBody>
            <a:bodyPr/>
            <a:lstStyle/>
            <a:p>
              <a:endParaRPr lang="zh-CN" altLang="en-US"/>
            </a:p>
          </p:txBody>
        </p:sp>
        <p:sp>
          <p:nvSpPr>
            <p:cNvPr id="51215" name="Line 9"/>
            <p:cNvSpPr>
              <a:spLocks noChangeShapeType="1"/>
            </p:cNvSpPr>
            <p:nvPr/>
          </p:nvSpPr>
          <p:spPr bwMode="auto">
            <a:xfrm>
              <a:off x="5070" y="8955"/>
              <a:ext cx="0" cy="735"/>
            </a:xfrm>
            <a:prstGeom prst="line">
              <a:avLst/>
            </a:prstGeom>
            <a:noFill/>
            <a:ln w="9525">
              <a:solidFill>
                <a:srgbClr val="000000"/>
              </a:solidFill>
              <a:round/>
              <a:headEnd/>
              <a:tailEnd/>
            </a:ln>
          </p:spPr>
          <p:txBody>
            <a:bodyPr/>
            <a:lstStyle/>
            <a:p>
              <a:endParaRPr lang="zh-CN" altLang="en-US"/>
            </a:p>
          </p:txBody>
        </p:sp>
        <p:sp>
          <p:nvSpPr>
            <p:cNvPr id="51216" name="Line 10"/>
            <p:cNvSpPr>
              <a:spLocks noChangeShapeType="1"/>
            </p:cNvSpPr>
            <p:nvPr/>
          </p:nvSpPr>
          <p:spPr bwMode="auto">
            <a:xfrm>
              <a:off x="5460" y="8976"/>
              <a:ext cx="0" cy="705"/>
            </a:xfrm>
            <a:prstGeom prst="line">
              <a:avLst/>
            </a:prstGeom>
            <a:noFill/>
            <a:ln w="9525">
              <a:solidFill>
                <a:srgbClr val="000000"/>
              </a:solidFill>
              <a:round/>
              <a:headEnd/>
              <a:tailEnd/>
            </a:ln>
          </p:spPr>
          <p:txBody>
            <a:bodyPr/>
            <a:lstStyle/>
            <a:p>
              <a:endParaRPr lang="zh-CN" altLang="en-US"/>
            </a:p>
          </p:txBody>
        </p:sp>
        <p:sp>
          <p:nvSpPr>
            <p:cNvPr id="51217" name="Line 11"/>
            <p:cNvSpPr>
              <a:spLocks noChangeShapeType="1"/>
            </p:cNvSpPr>
            <p:nvPr/>
          </p:nvSpPr>
          <p:spPr bwMode="auto">
            <a:xfrm>
              <a:off x="6164" y="8970"/>
              <a:ext cx="0" cy="705"/>
            </a:xfrm>
            <a:prstGeom prst="line">
              <a:avLst/>
            </a:prstGeom>
            <a:noFill/>
            <a:ln w="9525">
              <a:solidFill>
                <a:srgbClr val="000000"/>
              </a:solidFill>
              <a:round/>
              <a:headEnd/>
              <a:tailEnd/>
            </a:ln>
          </p:spPr>
          <p:txBody>
            <a:bodyPr/>
            <a:lstStyle/>
            <a:p>
              <a:endParaRPr lang="zh-CN" altLang="en-US"/>
            </a:p>
          </p:txBody>
        </p:sp>
        <p:sp>
          <p:nvSpPr>
            <p:cNvPr id="51218" name="Line 12"/>
            <p:cNvSpPr>
              <a:spLocks noChangeShapeType="1"/>
            </p:cNvSpPr>
            <p:nvPr/>
          </p:nvSpPr>
          <p:spPr bwMode="auto">
            <a:xfrm>
              <a:off x="5820" y="8970"/>
              <a:ext cx="0" cy="705"/>
            </a:xfrm>
            <a:prstGeom prst="line">
              <a:avLst/>
            </a:prstGeom>
            <a:noFill/>
            <a:ln w="9525">
              <a:solidFill>
                <a:srgbClr val="000000"/>
              </a:solidFill>
              <a:round/>
              <a:headEnd/>
              <a:tailEnd/>
            </a:ln>
          </p:spPr>
          <p:txBody>
            <a:bodyPr/>
            <a:lstStyle/>
            <a:p>
              <a:endParaRPr lang="zh-CN" altLang="en-US"/>
            </a:p>
          </p:txBody>
        </p:sp>
        <p:sp>
          <p:nvSpPr>
            <p:cNvPr id="51219" name="Line 13"/>
            <p:cNvSpPr>
              <a:spLocks noChangeShapeType="1"/>
            </p:cNvSpPr>
            <p:nvPr/>
          </p:nvSpPr>
          <p:spPr bwMode="auto">
            <a:xfrm>
              <a:off x="6496" y="8970"/>
              <a:ext cx="0" cy="705"/>
            </a:xfrm>
            <a:prstGeom prst="line">
              <a:avLst/>
            </a:prstGeom>
            <a:noFill/>
            <a:ln w="9525">
              <a:solidFill>
                <a:srgbClr val="000000"/>
              </a:solidFill>
              <a:round/>
              <a:headEnd/>
              <a:tailEnd/>
            </a:ln>
          </p:spPr>
          <p:txBody>
            <a:bodyPr/>
            <a:lstStyle/>
            <a:p>
              <a:endParaRPr lang="zh-CN" altLang="en-US"/>
            </a:p>
          </p:txBody>
        </p:sp>
        <p:sp>
          <p:nvSpPr>
            <p:cNvPr id="51220" name="Text Box 14"/>
            <p:cNvSpPr txBox="1">
              <a:spLocks noChangeArrowheads="1"/>
            </p:cNvSpPr>
            <p:nvPr/>
          </p:nvSpPr>
          <p:spPr bwMode="auto">
            <a:xfrm>
              <a:off x="5022" y="8640"/>
              <a:ext cx="1620"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00   01   11   10</a:t>
              </a:r>
              <a:endParaRPr lang="en-US" altLang="zh-CN" sz="2400"/>
            </a:p>
          </p:txBody>
        </p:sp>
        <p:sp>
          <p:nvSpPr>
            <p:cNvPr id="51221" name="Text Box 15"/>
            <p:cNvSpPr txBox="1">
              <a:spLocks noChangeArrowheads="1"/>
            </p:cNvSpPr>
            <p:nvPr/>
          </p:nvSpPr>
          <p:spPr bwMode="auto">
            <a:xfrm>
              <a:off x="4736" y="9273"/>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1222" name="Text Box 16"/>
            <p:cNvSpPr txBox="1">
              <a:spLocks noChangeArrowheads="1"/>
            </p:cNvSpPr>
            <p:nvPr/>
          </p:nvSpPr>
          <p:spPr bwMode="auto">
            <a:xfrm>
              <a:off x="5040" y="8925"/>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1223" name="Text Box 17"/>
            <p:cNvSpPr txBox="1">
              <a:spLocks noChangeArrowheads="1"/>
            </p:cNvSpPr>
            <p:nvPr/>
          </p:nvSpPr>
          <p:spPr bwMode="auto">
            <a:xfrm>
              <a:off x="5416" y="8925"/>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1224" name="Text Box 18"/>
            <p:cNvSpPr txBox="1">
              <a:spLocks noChangeArrowheads="1"/>
            </p:cNvSpPr>
            <p:nvPr/>
          </p:nvSpPr>
          <p:spPr bwMode="auto">
            <a:xfrm>
              <a:off x="6136" y="8925"/>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1225" name="Text Box 19"/>
            <p:cNvSpPr txBox="1">
              <a:spLocks noChangeArrowheads="1"/>
            </p:cNvSpPr>
            <p:nvPr/>
          </p:nvSpPr>
          <p:spPr bwMode="auto">
            <a:xfrm>
              <a:off x="5788" y="8910"/>
              <a:ext cx="466" cy="390"/>
            </a:xfrm>
            <a:prstGeom prst="rect">
              <a:avLst/>
            </a:prstGeom>
            <a:noFill/>
            <a:ln w="9525">
              <a:noFill/>
              <a:miter lim="800000"/>
              <a:headEnd/>
              <a:tailEnd/>
            </a:ln>
          </p:spPr>
          <p:txBody>
            <a:bodyPr/>
            <a:lstStyle/>
            <a:p>
              <a:pPr algn="just" eaLnBrk="1" hangingPunct="1"/>
              <a:r>
                <a:rPr lang="en-US" altLang="zh-CN" sz="2400" dirty="0">
                  <a:latin typeface="Times New Roman" pitchFamily="18" charset="0"/>
                </a:rPr>
                <a:t>  1</a:t>
              </a:r>
              <a:endParaRPr lang="en-US" altLang="zh-CN" sz="2400" dirty="0"/>
            </a:p>
          </p:txBody>
        </p:sp>
        <p:sp>
          <p:nvSpPr>
            <p:cNvPr id="51226" name="Text Box 20"/>
            <p:cNvSpPr txBox="1">
              <a:spLocks noChangeArrowheads="1"/>
            </p:cNvSpPr>
            <p:nvPr/>
          </p:nvSpPr>
          <p:spPr bwMode="auto">
            <a:xfrm>
              <a:off x="5068" y="9285"/>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1227" name="Text Box 21"/>
            <p:cNvSpPr txBox="1">
              <a:spLocks noChangeArrowheads="1"/>
            </p:cNvSpPr>
            <p:nvPr/>
          </p:nvSpPr>
          <p:spPr bwMode="auto">
            <a:xfrm>
              <a:off x="5428" y="9300"/>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1228" name="Text Box 22"/>
            <p:cNvSpPr txBox="1">
              <a:spLocks noChangeArrowheads="1"/>
            </p:cNvSpPr>
            <p:nvPr/>
          </p:nvSpPr>
          <p:spPr bwMode="auto">
            <a:xfrm>
              <a:off x="5790" y="9270"/>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1229" name="Text Box 23"/>
            <p:cNvSpPr txBox="1">
              <a:spLocks noChangeArrowheads="1"/>
            </p:cNvSpPr>
            <p:nvPr/>
          </p:nvSpPr>
          <p:spPr bwMode="auto">
            <a:xfrm>
              <a:off x="6122" y="9285"/>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1230" name="Text Box 24"/>
            <p:cNvSpPr txBox="1">
              <a:spLocks noChangeArrowheads="1"/>
            </p:cNvSpPr>
            <p:nvPr/>
          </p:nvSpPr>
          <p:spPr bwMode="auto">
            <a:xfrm>
              <a:off x="4740" y="8925"/>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1231" name="Text Box 25"/>
            <p:cNvSpPr txBox="1">
              <a:spLocks noChangeArrowheads="1"/>
            </p:cNvSpPr>
            <p:nvPr/>
          </p:nvSpPr>
          <p:spPr bwMode="auto">
            <a:xfrm>
              <a:off x="4560" y="8790"/>
              <a:ext cx="466"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C</a:t>
              </a:r>
              <a:endParaRPr lang="en-US" altLang="zh-CN" sz="2400"/>
            </a:p>
          </p:txBody>
        </p:sp>
        <p:sp>
          <p:nvSpPr>
            <p:cNvPr id="51232" name="Text Box 26"/>
            <p:cNvSpPr txBox="1">
              <a:spLocks noChangeArrowheads="1"/>
            </p:cNvSpPr>
            <p:nvPr/>
          </p:nvSpPr>
          <p:spPr bwMode="auto">
            <a:xfrm>
              <a:off x="4710" y="8535"/>
              <a:ext cx="722" cy="390"/>
            </a:xfrm>
            <a:prstGeom prst="rect">
              <a:avLst/>
            </a:prstGeom>
            <a:noFill/>
            <a:ln w="9525">
              <a:noFill/>
              <a:miter lim="800000"/>
              <a:headEnd/>
              <a:tailEnd/>
            </a:ln>
          </p:spPr>
          <p:txBody>
            <a:bodyPr/>
            <a:lstStyle/>
            <a:p>
              <a:pPr algn="just" eaLnBrk="1" hangingPunct="1"/>
              <a:r>
                <a:rPr lang="en-US" altLang="zh-CN" sz="2400">
                  <a:latin typeface="Times New Roman" pitchFamily="18" charset="0"/>
                </a:rPr>
                <a:t>AB</a:t>
              </a:r>
              <a:endParaRPr lang="en-US" altLang="zh-CN" sz="2400"/>
            </a:p>
          </p:txBody>
        </p:sp>
        <p:sp>
          <p:nvSpPr>
            <p:cNvPr id="51233" name="Oval 27"/>
            <p:cNvSpPr>
              <a:spLocks noChangeArrowheads="1"/>
            </p:cNvSpPr>
            <p:nvPr/>
          </p:nvSpPr>
          <p:spPr bwMode="auto">
            <a:xfrm>
              <a:off x="5850" y="8973"/>
              <a:ext cx="300" cy="720"/>
            </a:xfrm>
            <a:prstGeom prst="ellipse">
              <a:avLst/>
            </a:prstGeom>
            <a:noFill/>
            <a:ln w="9525">
              <a:solidFill>
                <a:srgbClr val="FFFF00"/>
              </a:solidFill>
              <a:round/>
              <a:headEnd/>
              <a:tailEnd/>
            </a:ln>
          </p:spPr>
          <p:txBody>
            <a:bodyPr/>
            <a:lstStyle/>
            <a:p>
              <a:pPr eaLnBrk="1" hangingPunct="1"/>
              <a:endParaRPr kumimoji="1" lang="zh-CN" altLang="en-US" sz="2400" dirty="0">
                <a:solidFill>
                  <a:srgbClr val="FFFF00"/>
                </a:solidFill>
                <a:latin typeface="Times New Roman" pitchFamily="18" charset="0"/>
              </a:endParaRPr>
            </a:p>
          </p:txBody>
        </p:sp>
        <p:sp>
          <p:nvSpPr>
            <p:cNvPr id="51234" name="Oval 28"/>
            <p:cNvSpPr>
              <a:spLocks noChangeArrowheads="1"/>
            </p:cNvSpPr>
            <p:nvPr/>
          </p:nvSpPr>
          <p:spPr bwMode="auto">
            <a:xfrm>
              <a:off x="5130" y="9351"/>
              <a:ext cx="720" cy="330"/>
            </a:xfrm>
            <a:prstGeom prst="ellipse">
              <a:avLst/>
            </a:prstGeom>
            <a:noFill/>
            <a:ln w="9525">
              <a:solidFill>
                <a:srgbClr val="FFFF00"/>
              </a:solidFill>
              <a:round/>
              <a:headEnd/>
              <a:tailEnd/>
            </a:ln>
          </p:spPr>
          <p:txBody>
            <a:bodyPr/>
            <a:lstStyle/>
            <a:p>
              <a:pPr eaLnBrk="1" hangingPunct="1"/>
              <a:endParaRPr kumimoji="1" lang="zh-CN" altLang="en-US" sz="2400">
                <a:latin typeface="Times New Roman" pitchFamily="18" charset="0"/>
              </a:endParaRPr>
            </a:p>
          </p:txBody>
        </p:sp>
        <p:sp>
          <p:nvSpPr>
            <p:cNvPr id="51235" name="Line 29"/>
            <p:cNvSpPr>
              <a:spLocks noChangeShapeType="1"/>
            </p:cNvSpPr>
            <p:nvPr/>
          </p:nvSpPr>
          <p:spPr bwMode="auto">
            <a:xfrm>
              <a:off x="5820" y="9300"/>
              <a:ext cx="0" cy="375"/>
            </a:xfrm>
            <a:prstGeom prst="line">
              <a:avLst/>
            </a:prstGeom>
            <a:noFill/>
            <a:ln w="28575">
              <a:solidFill>
                <a:srgbClr val="FF0000"/>
              </a:solidFill>
              <a:round/>
              <a:headEnd/>
              <a:tailEnd/>
            </a:ln>
          </p:spPr>
          <p:txBody>
            <a:bodyPr/>
            <a:lstStyle/>
            <a:p>
              <a:endParaRPr lang="zh-CN" altLang="en-US"/>
            </a:p>
          </p:txBody>
        </p:sp>
        <p:sp>
          <p:nvSpPr>
            <p:cNvPr id="51236" name="Oval 30"/>
            <p:cNvSpPr>
              <a:spLocks noChangeArrowheads="1"/>
            </p:cNvSpPr>
            <p:nvPr/>
          </p:nvSpPr>
          <p:spPr bwMode="auto">
            <a:xfrm>
              <a:off x="5460" y="9315"/>
              <a:ext cx="734" cy="360"/>
            </a:xfrm>
            <a:prstGeom prst="ellipse">
              <a:avLst/>
            </a:prstGeom>
            <a:noFill/>
            <a:ln w="28575">
              <a:solidFill>
                <a:srgbClr val="00FF00"/>
              </a:solidFill>
              <a:round/>
              <a:headEnd/>
              <a:tailEnd/>
            </a:ln>
          </p:spPr>
          <p:txBody>
            <a:bodyPr/>
            <a:lstStyle/>
            <a:p>
              <a:pPr eaLnBrk="1" hangingPunct="1"/>
              <a:endParaRPr kumimoji="1" lang="zh-CN" altLang="en-US" sz="2400">
                <a:latin typeface="Times New Roman" pitchFamily="18" charset="0"/>
              </a:endParaRPr>
            </a:p>
          </p:txBody>
        </p:sp>
      </p:grpSp>
      <p:sp>
        <p:nvSpPr>
          <p:cNvPr id="51206" name="Rectangle 32"/>
          <p:cNvSpPr>
            <a:spLocks noChangeArrowheads="1"/>
          </p:cNvSpPr>
          <p:nvPr/>
        </p:nvSpPr>
        <p:spPr bwMode="auto">
          <a:xfrm>
            <a:off x="57150" y="1203325"/>
            <a:ext cx="9096375" cy="579438"/>
          </a:xfrm>
          <a:prstGeom prst="rect">
            <a:avLst/>
          </a:prstGeom>
          <a:noFill/>
          <a:ln w="9525">
            <a:noFill/>
            <a:miter lim="800000"/>
            <a:headEnd/>
            <a:tailEnd/>
          </a:ln>
        </p:spPr>
        <p:txBody>
          <a:bodyPr wrap="none" anchor="ctr">
            <a:spAutoFit/>
          </a:bodyPr>
          <a:lstStyle/>
          <a:p>
            <a:pPr eaLnBrk="1" hangingPunct="1">
              <a:buClr>
                <a:schemeClr val="hlink"/>
              </a:buClr>
              <a:buSzPct val="75000"/>
              <a:buFont typeface="Wingdings" pitchFamily="2" charset="2"/>
              <a:buChar char="Ø"/>
            </a:pPr>
            <a:r>
              <a:rPr lang="zh-CN" altLang="en-US" sz="3200" b="1">
                <a:latin typeface="Times New Roman" pitchFamily="18" charset="0"/>
                <a:ea typeface="楷体_GB2312" pitchFamily="49" charset="-122"/>
              </a:rPr>
              <a:t>当逻辑函数中出现下列结果时将出现逻辑险象： </a:t>
            </a:r>
          </a:p>
        </p:txBody>
      </p:sp>
      <p:pic>
        <p:nvPicPr>
          <p:cNvPr id="51207" name="Picture 33"/>
          <p:cNvPicPr>
            <a:picLocks noChangeAspect="1" noChangeArrowheads="1"/>
          </p:cNvPicPr>
          <p:nvPr/>
        </p:nvPicPr>
        <p:blipFill>
          <a:blip r:embed="rId2" cstate="print"/>
          <a:srcRect/>
          <a:stretch>
            <a:fillRect/>
          </a:stretch>
        </p:blipFill>
        <p:spPr bwMode="auto">
          <a:xfrm>
            <a:off x="334963" y="2027238"/>
            <a:ext cx="1728787" cy="1131887"/>
          </a:xfrm>
          <a:prstGeom prst="rect">
            <a:avLst/>
          </a:prstGeom>
          <a:noFill/>
          <a:ln w="9525">
            <a:noFill/>
            <a:miter lim="800000"/>
            <a:headEnd/>
            <a:tailEnd/>
          </a:ln>
        </p:spPr>
      </p:pic>
      <p:sp>
        <p:nvSpPr>
          <p:cNvPr id="51208" name="Rectangle 34"/>
          <p:cNvSpPr>
            <a:spLocks noChangeArrowheads="1"/>
          </p:cNvSpPr>
          <p:nvPr/>
        </p:nvSpPr>
        <p:spPr bwMode="auto">
          <a:xfrm>
            <a:off x="2139950" y="2019300"/>
            <a:ext cx="2630488" cy="1108075"/>
          </a:xfrm>
          <a:prstGeom prst="rect">
            <a:avLst/>
          </a:prstGeom>
          <a:noFill/>
          <a:ln w="9525">
            <a:noFill/>
            <a:miter lim="800000"/>
            <a:headEnd/>
            <a:tailEnd/>
          </a:ln>
        </p:spPr>
        <p:txBody>
          <a:bodyPr anchor="ctr">
            <a:spAutoFit/>
          </a:bodyPr>
          <a:lstStyle/>
          <a:p>
            <a:pPr algn="ctr" eaLnBrk="1" hangingPunct="1">
              <a:spcAft>
                <a:spcPts val="1200"/>
              </a:spcAft>
            </a:pPr>
            <a:r>
              <a:rPr lang="en-US" altLang="zh-CN" sz="2800" b="1"/>
              <a:t>0</a:t>
            </a:r>
            <a:r>
              <a:rPr lang="zh-CN" altLang="en-US" sz="2800" b="1"/>
              <a:t>－</a:t>
            </a:r>
            <a:r>
              <a:rPr lang="en-US" altLang="zh-CN" sz="2800" b="1"/>
              <a:t>1</a:t>
            </a:r>
            <a:r>
              <a:rPr lang="zh-CN" altLang="en-US" sz="2800" b="1"/>
              <a:t>－</a:t>
            </a:r>
            <a:r>
              <a:rPr lang="en-US" altLang="zh-CN" sz="2800" b="1"/>
              <a:t>0</a:t>
            </a:r>
            <a:r>
              <a:rPr lang="zh-CN" altLang="en-US" sz="2800" b="1"/>
              <a:t>型险象</a:t>
            </a:r>
          </a:p>
          <a:p>
            <a:pPr algn="ctr" eaLnBrk="1" hangingPunct="1"/>
            <a:r>
              <a:rPr lang="en-US" altLang="zh-CN" sz="2800" b="1"/>
              <a:t>1</a:t>
            </a:r>
            <a:r>
              <a:rPr lang="zh-CN" altLang="en-US" sz="2800" b="1"/>
              <a:t>－</a:t>
            </a:r>
            <a:r>
              <a:rPr lang="en-US" altLang="zh-CN" sz="2800" b="1"/>
              <a:t>0</a:t>
            </a:r>
            <a:r>
              <a:rPr lang="zh-CN" altLang="en-US" sz="2800" b="1"/>
              <a:t>－</a:t>
            </a:r>
            <a:r>
              <a:rPr lang="en-US" altLang="zh-CN" sz="2800" b="1"/>
              <a:t>1</a:t>
            </a:r>
            <a:r>
              <a:rPr lang="zh-CN" altLang="en-US" sz="2800" b="1"/>
              <a:t>型险象</a:t>
            </a:r>
            <a:r>
              <a:rPr lang="zh-CN" altLang="en-US" sz="2800"/>
              <a:t> </a:t>
            </a:r>
          </a:p>
        </p:txBody>
      </p:sp>
      <p:sp>
        <p:nvSpPr>
          <p:cNvPr id="2" name="右箭头 1"/>
          <p:cNvSpPr/>
          <p:nvPr/>
        </p:nvSpPr>
        <p:spPr>
          <a:xfrm>
            <a:off x="1979613" y="2298700"/>
            <a:ext cx="160337" cy="93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7" name="右箭头 36"/>
          <p:cNvSpPr/>
          <p:nvPr/>
        </p:nvSpPr>
        <p:spPr>
          <a:xfrm>
            <a:off x="1993900" y="2759075"/>
            <a:ext cx="160338" cy="93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500063" y="134938"/>
            <a:ext cx="8643937" cy="1079500"/>
          </a:xfrm>
        </p:spPr>
        <p:txBody>
          <a:bodyPr>
            <a:noAutofit/>
          </a:bodyPr>
          <a:lstStyle/>
          <a:p>
            <a:pPr algn="l">
              <a:lnSpc>
                <a:spcPct val="150000"/>
              </a:lnSpc>
            </a:pPr>
            <a:r>
              <a:rPr lang="en-US" altLang="zh-CN" sz="2800" b="1" dirty="0">
                <a:solidFill>
                  <a:srgbClr val="00FF00"/>
                </a:solidFill>
                <a:latin typeface="微软雅黑" pitchFamily="34" charset="-122"/>
                <a:ea typeface="微软雅黑" pitchFamily="34" charset="-122"/>
              </a:rPr>
              <a:t>(c</a:t>
            </a:r>
            <a:r>
              <a:rPr lang="en-US" altLang="zh-CN" sz="2800" b="1" dirty="0" smtClean="0">
                <a:solidFill>
                  <a:srgbClr val="00FF00"/>
                </a:solidFill>
                <a:latin typeface="微软雅黑" pitchFamily="34" charset="-122"/>
                <a:ea typeface="微软雅黑" pitchFamily="34" charset="-122"/>
              </a:rPr>
              <a:t>) </a:t>
            </a:r>
            <a:r>
              <a:rPr lang="zh-CN" altLang="en-US" sz="2800" b="1" dirty="0" smtClean="0">
                <a:solidFill>
                  <a:srgbClr val="00FF00"/>
                </a:solidFill>
                <a:latin typeface="微软雅黑" pitchFamily="34" charset="-122"/>
                <a:ea typeface="微软雅黑" pitchFamily="34" charset="-122"/>
              </a:rPr>
              <a:t>对</a:t>
            </a:r>
            <a:r>
              <a:rPr lang="zh-CN" altLang="en-US" sz="2800" b="1" dirty="0">
                <a:solidFill>
                  <a:srgbClr val="00FF00"/>
                </a:solidFill>
                <a:latin typeface="微软雅黑" pitchFamily="34" charset="-122"/>
                <a:ea typeface="微软雅黑" pitchFamily="34" charset="-122"/>
              </a:rPr>
              <a:t>于具体电路，系统传输函数可以用零状态下的复频域等效电路模型求得</a:t>
            </a:r>
            <a:r>
              <a:rPr lang="zh-CN" altLang="en-US" sz="2800" b="1" dirty="0" smtClean="0">
                <a:solidFill>
                  <a:srgbClr val="00FF00"/>
                </a:solidFill>
                <a:latin typeface="微软雅黑" pitchFamily="34" charset="-122"/>
                <a:ea typeface="微软雅黑" pitchFamily="34" charset="-122"/>
              </a:rPr>
              <a:t>。</a:t>
            </a:r>
            <a:endParaRPr lang="zh-CN" altLang="en-US" sz="2800" b="1" dirty="0">
              <a:solidFill>
                <a:srgbClr val="00FF00"/>
              </a:solidFill>
              <a:latin typeface="微软雅黑" pitchFamily="34" charset="-122"/>
              <a:ea typeface="微软雅黑" pitchFamily="34" charset="-122"/>
            </a:endParaRPr>
          </a:p>
        </p:txBody>
      </p:sp>
      <p:sp>
        <p:nvSpPr>
          <p:cNvPr id="25603" name="Rectangle 2"/>
          <p:cNvSpPr>
            <a:spLocks noChangeArrowheads="1"/>
          </p:cNvSpPr>
          <p:nvPr/>
        </p:nvSpPr>
        <p:spPr bwMode="auto">
          <a:xfrm>
            <a:off x="285720" y="1571612"/>
            <a:ext cx="8267700" cy="785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lvl="1" eaLnBrk="1" hangingPunct="1">
              <a:buFont typeface="Wingdings" panose="05000000000000000000" pitchFamily="2" charset="2"/>
              <a:buNone/>
            </a:pPr>
            <a:r>
              <a:rPr lang="zh-CN" altLang="en-US" b="1" dirty="0" smtClean="0">
                <a:cs typeface="Times New Roman" panose="02020603050405020304" pitchFamily="18" charset="0"/>
              </a:rPr>
              <a:t>试</a:t>
            </a:r>
            <a:r>
              <a:rPr lang="zh-CN" altLang="en-US" b="1" dirty="0">
                <a:cs typeface="Times New Roman" panose="02020603050405020304" pitchFamily="18" charset="0"/>
              </a:rPr>
              <a:t>求下图所示电路的系统传输函数</a:t>
            </a:r>
            <a:r>
              <a:rPr lang="en-US" altLang="zh-CN" b="1" dirty="0">
                <a:latin typeface="Times New Roman" panose="02020603050405020304" pitchFamily="18" charset="0"/>
                <a:cs typeface="Times New Roman" panose="02020603050405020304" pitchFamily="18" charset="0"/>
              </a:rPr>
              <a:t>H(S</a:t>
            </a:r>
            <a:r>
              <a:rPr lang="en-US" altLang="zh-CN" b="1" dirty="0" smtClean="0">
                <a:latin typeface="Times New Roman" panose="02020603050405020304" pitchFamily="18" charset="0"/>
                <a:cs typeface="Times New Roman" panose="02020603050405020304" pitchFamily="18" charset="0"/>
              </a:rPr>
              <a:t>)</a:t>
            </a:r>
            <a:r>
              <a:rPr lang="zh-CN" altLang="en-US" b="1" dirty="0" smtClean="0">
                <a:latin typeface="Times New Roman" panose="02020603050405020304" pitchFamily="18" charset="0"/>
                <a:cs typeface="Times New Roman" panose="02020603050405020304" pitchFamily="18" charset="0"/>
              </a:rPr>
              <a:t>：</a:t>
            </a:r>
            <a:endParaRPr lang="en-US" altLang="zh-CN" b="1" dirty="0">
              <a:latin typeface="Times New Roman" panose="02020603050405020304" pitchFamily="18" charset="0"/>
              <a:cs typeface="Times New Roman" panose="02020603050405020304" pitchFamily="18" charset="0"/>
            </a:endParaRPr>
          </a:p>
        </p:txBody>
      </p:sp>
      <p:grpSp>
        <p:nvGrpSpPr>
          <p:cNvPr id="2" name="Group 3"/>
          <p:cNvGrpSpPr>
            <a:grpSpLocks/>
          </p:cNvGrpSpPr>
          <p:nvPr/>
        </p:nvGrpSpPr>
        <p:grpSpPr bwMode="auto">
          <a:xfrm>
            <a:off x="357158" y="2500306"/>
            <a:ext cx="8610600" cy="3670300"/>
            <a:chOff x="204" y="1389"/>
            <a:chExt cx="5424" cy="2312"/>
          </a:xfrm>
        </p:grpSpPr>
        <p:sp>
          <p:nvSpPr>
            <p:cNvPr id="25605" name="Rectangle 4"/>
            <p:cNvSpPr>
              <a:spLocks noChangeArrowheads="1"/>
            </p:cNvSpPr>
            <p:nvPr/>
          </p:nvSpPr>
          <p:spPr bwMode="auto">
            <a:xfrm>
              <a:off x="719" y="1389"/>
              <a:ext cx="349" cy="14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06" name="Line 5"/>
            <p:cNvSpPr>
              <a:spLocks noChangeShapeType="1"/>
            </p:cNvSpPr>
            <p:nvPr/>
          </p:nvSpPr>
          <p:spPr bwMode="auto">
            <a:xfrm flipH="1">
              <a:off x="396" y="1485"/>
              <a:ext cx="32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07" name="Line 6"/>
            <p:cNvSpPr>
              <a:spLocks noChangeShapeType="1"/>
            </p:cNvSpPr>
            <p:nvPr/>
          </p:nvSpPr>
          <p:spPr bwMode="auto">
            <a:xfrm flipH="1">
              <a:off x="1064" y="1485"/>
              <a:ext cx="1201"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08" name="Rectangle 7"/>
            <p:cNvSpPr>
              <a:spLocks noChangeArrowheads="1"/>
            </p:cNvSpPr>
            <p:nvPr/>
          </p:nvSpPr>
          <p:spPr bwMode="auto">
            <a:xfrm>
              <a:off x="1194" y="2118"/>
              <a:ext cx="121" cy="48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09" name="Line 8"/>
            <p:cNvSpPr>
              <a:spLocks noChangeShapeType="1"/>
            </p:cNvSpPr>
            <p:nvPr/>
          </p:nvSpPr>
          <p:spPr bwMode="auto">
            <a:xfrm>
              <a:off x="1260" y="1485"/>
              <a:ext cx="0" cy="62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0" name="Line 9"/>
            <p:cNvSpPr>
              <a:spLocks noChangeShapeType="1"/>
            </p:cNvSpPr>
            <p:nvPr/>
          </p:nvSpPr>
          <p:spPr bwMode="auto">
            <a:xfrm>
              <a:off x="1254" y="2600"/>
              <a:ext cx="0" cy="51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1" name="Line 10"/>
            <p:cNvSpPr>
              <a:spLocks noChangeShapeType="1"/>
            </p:cNvSpPr>
            <p:nvPr/>
          </p:nvSpPr>
          <p:spPr bwMode="auto">
            <a:xfrm>
              <a:off x="1747" y="1485"/>
              <a:ext cx="0" cy="57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2" name="Line 11"/>
            <p:cNvSpPr>
              <a:spLocks noChangeShapeType="1"/>
            </p:cNvSpPr>
            <p:nvPr/>
          </p:nvSpPr>
          <p:spPr bwMode="auto">
            <a:xfrm>
              <a:off x="1783" y="2637"/>
              <a:ext cx="0" cy="48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3" name="Line 12"/>
            <p:cNvSpPr>
              <a:spLocks noChangeShapeType="1"/>
            </p:cNvSpPr>
            <p:nvPr/>
          </p:nvSpPr>
          <p:spPr bwMode="auto">
            <a:xfrm>
              <a:off x="2124" y="2349"/>
              <a:ext cx="264"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4" name="Line 13"/>
            <p:cNvSpPr>
              <a:spLocks noChangeShapeType="1"/>
            </p:cNvSpPr>
            <p:nvPr/>
          </p:nvSpPr>
          <p:spPr bwMode="auto">
            <a:xfrm>
              <a:off x="2124" y="2445"/>
              <a:ext cx="25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5" name="Line 14"/>
            <p:cNvSpPr>
              <a:spLocks noChangeShapeType="1"/>
            </p:cNvSpPr>
            <p:nvPr/>
          </p:nvSpPr>
          <p:spPr bwMode="auto">
            <a:xfrm>
              <a:off x="2276" y="1485"/>
              <a:ext cx="0" cy="86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6" name="Line 15"/>
            <p:cNvSpPr>
              <a:spLocks noChangeShapeType="1"/>
            </p:cNvSpPr>
            <p:nvPr/>
          </p:nvSpPr>
          <p:spPr bwMode="auto">
            <a:xfrm>
              <a:off x="2284" y="2445"/>
              <a:ext cx="0" cy="6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7" name="Line 16"/>
            <p:cNvSpPr>
              <a:spLocks noChangeShapeType="1"/>
            </p:cNvSpPr>
            <p:nvPr/>
          </p:nvSpPr>
          <p:spPr bwMode="auto">
            <a:xfrm flipH="1">
              <a:off x="444" y="3117"/>
              <a:ext cx="1824"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18" name="Text Box 17"/>
            <p:cNvSpPr txBox="1">
              <a:spLocks noChangeArrowheads="1"/>
            </p:cNvSpPr>
            <p:nvPr/>
          </p:nvSpPr>
          <p:spPr bwMode="auto">
            <a:xfrm>
              <a:off x="727" y="1527"/>
              <a:ext cx="437"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R</a:t>
              </a:r>
              <a:r>
                <a:rPr lang="en-US" altLang="zh-CN" sz="1600" b="1" baseline="-25000">
                  <a:latin typeface="Times New Roman" panose="02020603050405020304" pitchFamily="18" charset="0"/>
                </a:rPr>
                <a:t>1</a:t>
              </a:r>
              <a:endParaRPr lang="en-US" altLang="zh-CN" sz="1600" b="1">
                <a:latin typeface="Times New Roman" panose="02020603050405020304" pitchFamily="18" charset="0"/>
              </a:endParaRPr>
            </a:p>
          </p:txBody>
        </p:sp>
        <p:sp>
          <p:nvSpPr>
            <p:cNvPr id="25619" name="Text Box 18"/>
            <p:cNvSpPr txBox="1">
              <a:spLocks noChangeArrowheads="1"/>
            </p:cNvSpPr>
            <p:nvPr/>
          </p:nvSpPr>
          <p:spPr bwMode="auto">
            <a:xfrm>
              <a:off x="876" y="2109"/>
              <a:ext cx="435"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R</a:t>
              </a:r>
              <a:r>
                <a:rPr lang="en-US" altLang="zh-CN" sz="1600" b="1" baseline="-25000">
                  <a:latin typeface="Times New Roman" panose="02020603050405020304" pitchFamily="18" charset="0"/>
                </a:rPr>
                <a:t>2</a:t>
              </a:r>
              <a:endParaRPr lang="en-US" altLang="zh-CN" sz="1600" b="1">
                <a:latin typeface="Times New Roman" panose="02020603050405020304" pitchFamily="18" charset="0"/>
              </a:endParaRPr>
            </a:p>
          </p:txBody>
        </p:sp>
        <p:sp>
          <p:nvSpPr>
            <p:cNvPr id="25620" name="Text Box 19"/>
            <p:cNvSpPr txBox="1">
              <a:spLocks noChangeArrowheads="1"/>
            </p:cNvSpPr>
            <p:nvPr/>
          </p:nvSpPr>
          <p:spPr bwMode="auto">
            <a:xfrm>
              <a:off x="1980" y="2109"/>
              <a:ext cx="337"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C</a:t>
              </a:r>
              <a:endParaRPr lang="en-US" altLang="zh-CN" sz="1600" b="1">
                <a:latin typeface="Times New Roman" panose="02020603050405020304" pitchFamily="18" charset="0"/>
              </a:endParaRPr>
            </a:p>
          </p:txBody>
        </p:sp>
        <p:sp>
          <p:nvSpPr>
            <p:cNvPr id="25621" name="Text Box 20"/>
            <p:cNvSpPr txBox="1">
              <a:spLocks noChangeArrowheads="1"/>
            </p:cNvSpPr>
            <p:nvPr/>
          </p:nvSpPr>
          <p:spPr bwMode="auto">
            <a:xfrm>
              <a:off x="1500" y="2157"/>
              <a:ext cx="336" cy="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L</a:t>
              </a:r>
              <a:endParaRPr lang="en-US" altLang="zh-CN" sz="1600" b="1">
                <a:latin typeface="Times New Roman" panose="02020603050405020304" pitchFamily="18" charset="0"/>
              </a:endParaRPr>
            </a:p>
          </p:txBody>
        </p:sp>
        <p:sp>
          <p:nvSpPr>
            <p:cNvPr id="25622" name="Oval 21"/>
            <p:cNvSpPr>
              <a:spLocks noChangeArrowheads="1"/>
            </p:cNvSpPr>
            <p:nvPr/>
          </p:nvSpPr>
          <p:spPr bwMode="auto">
            <a:xfrm>
              <a:off x="300" y="1437"/>
              <a:ext cx="112" cy="116"/>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23" name="Oval 22"/>
            <p:cNvSpPr>
              <a:spLocks noChangeArrowheads="1"/>
            </p:cNvSpPr>
            <p:nvPr/>
          </p:nvSpPr>
          <p:spPr bwMode="auto">
            <a:xfrm>
              <a:off x="338" y="3069"/>
              <a:ext cx="106" cy="116"/>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24" name="Text Box 23"/>
            <p:cNvSpPr txBox="1">
              <a:spLocks noChangeArrowheads="1"/>
            </p:cNvSpPr>
            <p:nvPr/>
          </p:nvSpPr>
          <p:spPr bwMode="auto">
            <a:xfrm>
              <a:off x="204" y="2157"/>
              <a:ext cx="528"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X </a:t>
              </a:r>
              <a:r>
                <a:rPr lang="en-US" altLang="zh-CN" sz="1600" b="1">
                  <a:latin typeface="Times New Roman" panose="02020603050405020304" pitchFamily="18" charset="0"/>
                </a:rPr>
                <a:t>(</a:t>
              </a:r>
              <a:r>
                <a:rPr lang="en-US" altLang="zh-CN" sz="1600" b="1" i="1">
                  <a:latin typeface="Times New Roman" panose="02020603050405020304" pitchFamily="18" charset="0"/>
                </a:rPr>
                <a:t>t</a:t>
              </a:r>
              <a:r>
                <a:rPr lang="en-US" altLang="zh-CN" sz="1600" b="1">
                  <a:latin typeface="Times New Roman" panose="02020603050405020304" pitchFamily="18" charset="0"/>
                </a:rPr>
                <a:t>)</a:t>
              </a:r>
            </a:p>
          </p:txBody>
        </p:sp>
        <p:sp>
          <p:nvSpPr>
            <p:cNvPr id="25625" name="Line 24"/>
            <p:cNvSpPr>
              <a:spLocks noChangeShapeType="1"/>
            </p:cNvSpPr>
            <p:nvPr/>
          </p:nvSpPr>
          <p:spPr bwMode="auto">
            <a:xfrm flipH="1" flipV="1">
              <a:off x="382" y="1623"/>
              <a:ext cx="0" cy="468"/>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26" name="Line 25"/>
            <p:cNvSpPr>
              <a:spLocks noChangeShapeType="1"/>
            </p:cNvSpPr>
            <p:nvPr/>
          </p:nvSpPr>
          <p:spPr bwMode="auto">
            <a:xfrm>
              <a:off x="390" y="2517"/>
              <a:ext cx="0" cy="468"/>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27" name="Line 26"/>
            <p:cNvSpPr>
              <a:spLocks noChangeShapeType="1"/>
            </p:cNvSpPr>
            <p:nvPr/>
          </p:nvSpPr>
          <p:spPr bwMode="auto">
            <a:xfrm flipV="1">
              <a:off x="2455" y="1499"/>
              <a:ext cx="18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28" name="Line 27"/>
            <p:cNvSpPr>
              <a:spLocks noChangeShapeType="1"/>
            </p:cNvSpPr>
            <p:nvPr/>
          </p:nvSpPr>
          <p:spPr bwMode="auto">
            <a:xfrm flipV="1">
              <a:off x="2490" y="3150"/>
              <a:ext cx="181"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29" name="Text Box 28"/>
            <p:cNvSpPr txBox="1">
              <a:spLocks noChangeArrowheads="1"/>
            </p:cNvSpPr>
            <p:nvPr/>
          </p:nvSpPr>
          <p:spPr bwMode="auto">
            <a:xfrm>
              <a:off x="2412" y="2187"/>
              <a:ext cx="624" cy="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Y </a:t>
              </a:r>
              <a:r>
                <a:rPr lang="en-US" altLang="zh-CN" sz="1600" b="1">
                  <a:latin typeface="Times New Roman" panose="02020603050405020304" pitchFamily="18" charset="0"/>
                </a:rPr>
                <a:t>(</a:t>
              </a:r>
              <a:r>
                <a:rPr lang="en-US" altLang="zh-CN" sz="1600" b="1" i="1">
                  <a:latin typeface="Times New Roman" panose="02020603050405020304" pitchFamily="18" charset="0"/>
                </a:rPr>
                <a:t>t</a:t>
              </a:r>
              <a:r>
                <a:rPr lang="en-US" altLang="zh-CN" sz="1600" b="1">
                  <a:latin typeface="Times New Roman" panose="02020603050405020304" pitchFamily="18" charset="0"/>
                </a:rPr>
                <a:t>)</a:t>
              </a:r>
            </a:p>
          </p:txBody>
        </p:sp>
        <p:sp>
          <p:nvSpPr>
            <p:cNvPr id="25630" name="Line 29"/>
            <p:cNvSpPr>
              <a:spLocks noChangeShapeType="1"/>
            </p:cNvSpPr>
            <p:nvPr/>
          </p:nvSpPr>
          <p:spPr bwMode="auto">
            <a:xfrm flipH="1" flipV="1">
              <a:off x="2542" y="1540"/>
              <a:ext cx="0" cy="606"/>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31" name="Line 30"/>
            <p:cNvSpPr>
              <a:spLocks noChangeShapeType="1"/>
            </p:cNvSpPr>
            <p:nvPr/>
          </p:nvSpPr>
          <p:spPr bwMode="auto">
            <a:xfrm>
              <a:off x="2550" y="2572"/>
              <a:ext cx="0" cy="523"/>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32" name="Rectangle 31"/>
            <p:cNvSpPr>
              <a:spLocks noChangeArrowheads="1"/>
            </p:cNvSpPr>
            <p:nvPr/>
          </p:nvSpPr>
          <p:spPr bwMode="auto">
            <a:xfrm>
              <a:off x="3398" y="1389"/>
              <a:ext cx="328" cy="14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33" name="Line 32"/>
            <p:cNvSpPr>
              <a:spLocks noChangeShapeType="1"/>
            </p:cNvSpPr>
            <p:nvPr/>
          </p:nvSpPr>
          <p:spPr bwMode="auto">
            <a:xfrm flipH="1">
              <a:off x="3061" y="1485"/>
              <a:ext cx="32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34" name="Line 33"/>
            <p:cNvSpPr>
              <a:spLocks noChangeShapeType="1"/>
            </p:cNvSpPr>
            <p:nvPr/>
          </p:nvSpPr>
          <p:spPr bwMode="auto">
            <a:xfrm flipH="1">
              <a:off x="3743" y="1485"/>
              <a:ext cx="1201"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35" name="Rectangle 34"/>
            <p:cNvSpPr>
              <a:spLocks noChangeArrowheads="1"/>
            </p:cNvSpPr>
            <p:nvPr/>
          </p:nvSpPr>
          <p:spPr bwMode="auto">
            <a:xfrm>
              <a:off x="3873" y="2118"/>
              <a:ext cx="123" cy="37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36" name="Line 35"/>
            <p:cNvSpPr>
              <a:spLocks noChangeShapeType="1"/>
            </p:cNvSpPr>
            <p:nvPr/>
          </p:nvSpPr>
          <p:spPr bwMode="auto">
            <a:xfrm>
              <a:off x="3933" y="1485"/>
              <a:ext cx="0" cy="61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37" name="Line 36"/>
            <p:cNvSpPr>
              <a:spLocks noChangeShapeType="1"/>
            </p:cNvSpPr>
            <p:nvPr/>
          </p:nvSpPr>
          <p:spPr bwMode="auto">
            <a:xfrm>
              <a:off x="3948" y="2493"/>
              <a:ext cx="0" cy="65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38" name="Line 37"/>
            <p:cNvSpPr>
              <a:spLocks noChangeShapeType="1"/>
            </p:cNvSpPr>
            <p:nvPr/>
          </p:nvSpPr>
          <p:spPr bwMode="auto">
            <a:xfrm>
              <a:off x="4426" y="1485"/>
              <a:ext cx="0" cy="52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39" name="Line 38"/>
            <p:cNvSpPr>
              <a:spLocks noChangeShapeType="1"/>
            </p:cNvSpPr>
            <p:nvPr/>
          </p:nvSpPr>
          <p:spPr bwMode="auto">
            <a:xfrm>
              <a:off x="4443" y="2589"/>
              <a:ext cx="0" cy="54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40" name="Line 39"/>
            <p:cNvSpPr>
              <a:spLocks noChangeShapeType="1"/>
            </p:cNvSpPr>
            <p:nvPr/>
          </p:nvSpPr>
          <p:spPr bwMode="auto">
            <a:xfrm>
              <a:off x="4812" y="2338"/>
              <a:ext cx="245"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41" name="Line 40"/>
            <p:cNvSpPr>
              <a:spLocks noChangeShapeType="1"/>
            </p:cNvSpPr>
            <p:nvPr/>
          </p:nvSpPr>
          <p:spPr bwMode="auto">
            <a:xfrm>
              <a:off x="4812" y="2445"/>
              <a:ext cx="25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42" name="Line 41"/>
            <p:cNvSpPr>
              <a:spLocks noChangeShapeType="1"/>
            </p:cNvSpPr>
            <p:nvPr/>
          </p:nvSpPr>
          <p:spPr bwMode="auto">
            <a:xfrm>
              <a:off x="4936" y="1485"/>
              <a:ext cx="0" cy="86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43" name="Line 42"/>
            <p:cNvSpPr>
              <a:spLocks noChangeShapeType="1"/>
            </p:cNvSpPr>
            <p:nvPr/>
          </p:nvSpPr>
          <p:spPr bwMode="auto">
            <a:xfrm>
              <a:off x="4944" y="2445"/>
              <a:ext cx="0" cy="691"/>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44" name="Line 43"/>
            <p:cNvSpPr>
              <a:spLocks noChangeShapeType="1"/>
            </p:cNvSpPr>
            <p:nvPr/>
          </p:nvSpPr>
          <p:spPr bwMode="auto">
            <a:xfrm flipH="1">
              <a:off x="3104" y="3136"/>
              <a:ext cx="184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45" name="Text Box 44"/>
            <p:cNvSpPr txBox="1">
              <a:spLocks noChangeArrowheads="1"/>
            </p:cNvSpPr>
            <p:nvPr/>
          </p:nvSpPr>
          <p:spPr bwMode="auto">
            <a:xfrm>
              <a:off x="3406" y="1527"/>
              <a:ext cx="337"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R</a:t>
              </a:r>
              <a:r>
                <a:rPr lang="en-US" altLang="zh-CN" sz="1600" b="1" baseline="-25000">
                  <a:latin typeface="Times New Roman" panose="02020603050405020304" pitchFamily="18" charset="0"/>
                </a:rPr>
                <a:t>1</a:t>
              </a:r>
              <a:endParaRPr lang="en-US" altLang="zh-CN" sz="1600" b="1">
                <a:latin typeface="Times New Roman" panose="02020603050405020304" pitchFamily="18" charset="0"/>
              </a:endParaRPr>
            </a:p>
          </p:txBody>
        </p:sp>
        <p:sp>
          <p:nvSpPr>
            <p:cNvPr id="25646" name="Text Box 45"/>
            <p:cNvSpPr txBox="1">
              <a:spLocks noChangeArrowheads="1"/>
            </p:cNvSpPr>
            <p:nvPr/>
          </p:nvSpPr>
          <p:spPr bwMode="auto">
            <a:xfrm>
              <a:off x="3564" y="2157"/>
              <a:ext cx="337"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R</a:t>
              </a:r>
              <a:r>
                <a:rPr lang="en-US" altLang="zh-CN" sz="1600" b="1" baseline="-25000">
                  <a:latin typeface="Times New Roman" panose="02020603050405020304" pitchFamily="18" charset="0"/>
                </a:rPr>
                <a:t>2</a:t>
              </a:r>
              <a:endParaRPr lang="en-US" altLang="zh-CN" sz="1600" b="1">
                <a:latin typeface="Times New Roman" panose="02020603050405020304" pitchFamily="18" charset="0"/>
              </a:endParaRPr>
            </a:p>
          </p:txBody>
        </p:sp>
        <p:sp>
          <p:nvSpPr>
            <p:cNvPr id="25647" name="Text Box 46"/>
            <p:cNvSpPr txBox="1">
              <a:spLocks noChangeArrowheads="1"/>
            </p:cNvSpPr>
            <p:nvPr/>
          </p:nvSpPr>
          <p:spPr bwMode="auto">
            <a:xfrm>
              <a:off x="4524" y="2349"/>
              <a:ext cx="38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SC</a:t>
              </a:r>
              <a:endParaRPr lang="en-US" altLang="zh-CN" sz="1600" b="1">
                <a:latin typeface="Times New Roman" panose="02020603050405020304" pitchFamily="18" charset="0"/>
              </a:endParaRPr>
            </a:p>
          </p:txBody>
        </p:sp>
        <p:sp>
          <p:nvSpPr>
            <p:cNvPr id="25648" name="Text Box 47"/>
            <p:cNvSpPr txBox="1">
              <a:spLocks noChangeArrowheads="1"/>
            </p:cNvSpPr>
            <p:nvPr/>
          </p:nvSpPr>
          <p:spPr bwMode="auto">
            <a:xfrm>
              <a:off x="4140" y="2205"/>
              <a:ext cx="389"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SL</a:t>
              </a:r>
              <a:endParaRPr lang="en-US" altLang="zh-CN" sz="1600" b="1">
                <a:latin typeface="Times New Roman" panose="02020603050405020304" pitchFamily="18" charset="0"/>
              </a:endParaRPr>
            </a:p>
          </p:txBody>
        </p:sp>
        <p:sp>
          <p:nvSpPr>
            <p:cNvPr id="25649" name="Oval 48"/>
            <p:cNvSpPr>
              <a:spLocks noChangeArrowheads="1"/>
            </p:cNvSpPr>
            <p:nvPr/>
          </p:nvSpPr>
          <p:spPr bwMode="auto">
            <a:xfrm>
              <a:off x="2988" y="1417"/>
              <a:ext cx="103" cy="116"/>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50" name="Oval 49"/>
            <p:cNvSpPr>
              <a:spLocks noChangeArrowheads="1"/>
            </p:cNvSpPr>
            <p:nvPr/>
          </p:nvSpPr>
          <p:spPr bwMode="auto">
            <a:xfrm>
              <a:off x="2988" y="3069"/>
              <a:ext cx="96" cy="96"/>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600">
                <a:solidFill>
                  <a:srgbClr val="800000"/>
                </a:solidFill>
                <a:latin typeface="隶书" panose="02010509060101010101" pitchFamily="49" charset="-122"/>
                <a:ea typeface="隶书" panose="02010509060101010101" pitchFamily="49" charset="-122"/>
              </a:endParaRPr>
            </a:p>
          </p:txBody>
        </p:sp>
        <p:sp>
          <p:nvSpPr>
            <p:cNvPr id="25651" name="Text Box 50"/>
            <p:cNvSpPr txBox="1">
              <a:spLocks noChangeArrowheads="1"/>
            </p:cNvSpPr>
            <p:nvPr/>
          </p:nvSpPr>
          <p:spPr bwMode="auto">
            <a:xfrm>
              <a:off x="2844" y="2132"/>
              <a:ext cx="576"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X </a:t>
              </a:r>
              <a:r>
                <a:rPr lang="en-US" altLang="zh-CN" sz="1600" b="1">
                  <a:latin typeface="Times New Roman" panose="02020603050405020304" pitchFamily="18" charset="0"/>
                </a:rPr>
                <a:t>(</a:t>
              </a:r>
              <a:r>
                <a:rPr lang="en-US" altLang="zh-CN" sz="1600" b="1" i="1">
                  <a:latin typeface="Times New Roman" panose="02020603050405020304" pitchFamily="18" charset="0"/>
                </a:rPr>
                <a:t>S </a:t>
              </a:r>
              <a:r>
                <a:rPr lang="en-US" altLang="zh-CN" sz="1600" b="1">
                  <a:latin typeface="Times New Roman" panose="02020603050405020304" pitchFamily="18" charset="0"/>
                </a:rPr>
                <a:t>)</a:t>
              </a:r>
            </a:p>
          </p:txBody>
        </p:sp>
        <p:sp>
          <p:nvSpPr>
            <p:cNvPr id="25652" name="Line 51"/>
            <p:cNvSpPr>
              <a:spLocks noChangeShapeType="1"/>
            </p:cNvSpPr>
            <p:nvPr/>
          </p:nvSpPr>
          <p:spPr bwMode="auto">
            <a:xfrm flipH="1" flipV="1">
              <a:off x="3061" y="1623"/>
              <a:ext cx="0" cy="468"/>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53" name="Line 52"/>
            <p:cNvSpPr>
              <a:spLocks noChangeShapeType="1"/>
            </p:cNvSpPr>
            <p:nvPr/>
          </p:nvSpPr>
          <p:spPr bwMode="auto">
            <a:xfrm>
              <a:off x="3069" y="2517"/>
              <a:ext cx="0" cy="468"/>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54" name="Line 53"/>
            <p:cNvSpPr>
              <a:spLocks noChangeShapeType="1"/>
            </p:cNvSpPr>
            <p:nvPr/>
          </p:nvSpPr>
          <p:spPr bwMode="auto">
            <a:xfrm flipV="1">
              <a:off x="5134" y="1499"/>
              <a:ext cx="18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55" name="Line 54"/>
            <p:cNvSpPr>
              <a:spLocks noChangeShapeType="1"/>
            </p:cNvSpPr>
            <p:nvPr/>
          </p:nvSpPr>
          <p:spPr bwMode="auto">
            <a:xfrm flipV="1">
              <a:off x="5169" y="3150"/>
              <a:ext cx="18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56" name="Text Box 55"/>
            <p:cNvSpPr txBox="1">
              <a:spLocks noChangeArrowheads="1"/>
            </p:cNvSpPr>
            <p:nvPr/>
          </p:nvSpPr>
          <p:spPr bwMode="auto">
            <a:xfrm>
              <a:off x="5052" y="2253"/>
              <a:ext cx="576"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i="1">
                  <a:latin typeface="Times New Roman" panose="02020603050405020304" pitchFamily="18" charset="0"/>
                </a:rPr>
                <a:t>Y </a:t>
              </a:r>
              <a:r>
                <a:rPr lang="en-US" altLang="zh-CN" sz="1600" b="1">
                  <a:latin typeface="Times New Roman" panose="02020603050405020304" pitchFamily="18" charset="0"/>
                </a:rPr>
                <a:t>(</a:t>
              </a:r>
              <a:r>
                <a:rPr lang="en-US" altLang="zh-CN" sz="1600" b="1" i="1">
                  <a:latin typeface="Times New Roman" panose="02020603050405020304" pitchFamily="18" charset="0"/>
                </a:rPr>
                <a:t>S </a:t>
              </a:r>
              <a:r>
                <a:rPr lang="en-US" altLang="zh-CN" sz="1600" b="1">
                  <a:latin typeface="Times New Roman" panose="02020603050405020304" pitchFamily="18" charset="0"/>
                </a:rPr>
                <a:t>)</a:t>
              </a:r>
            </a:p>
          </p:txBody>
        </p:sp>
        <p:sp>
          <p:nvSpPr>
            <p:cNvPr id="25657" name="Line 56"/>
            <p:cNvSpPr>
              <a:spLocks noChangeShapeType="1"/>
            </p:cNvSpPr>
            <p:nvPr/>
          </p:nvSpPr>
          <p:spPr bwMode="auto">
            <a:xfrm flipH="1" flipV="1">
              <a:off x="5221" y="1540"/>
              <a:ext cx="0" cy="606"/>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58" name="Line 57"/>
            <p:cNvSpPr>
              <a:spLocks noChangeShapeType="1"/>
            </p:cNvSpPr>
            <p:nvPr/>
          </p:nvSpPr>
          <p:spPr bwMode="auto">
            <a:xfrm>
              <a:off x="5230" y="2572"/>
              <a:ext cx="0" cy="523"/>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CN" altLang="en-US"/>
            </a:p>
          </p:txBody>
        </p:sp>
        <p:sp>
          <p:nvSpPr>
            <p:cNvPr id="25659" name="Text Box 58"/>
            <p:cNvSpPr txBox="1">
              <a:spLocks noChangeArrowheads="1"/>
            </p:cNvSpPr>
            <p:nvPr/>
          </p:nvSpPr>
          <p:spPr bwMode="auto">
            <a:xfrm>
              <a:off x="4572" y="2157"/>
              <a:ext cx="336"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1600" b="1">
                  <a:latin typeface="Times New Roman" panose="02020603050405020304" pitchFamily="18" charset="0"/>
                </a:rPr>
                <a:t>1</a:t>
              </a:r>
            </a:p>
          </p:txBody>
        </p:sp>
        <p:sp>
          <p:nvSpPr>
            <p:cNvPr id="25660" name="Line 59"/>
            <p:cNvSpPr>
              <a:spLocks noChangeShapeType="1"/>
            </p:cNvSpPr>
            <p:nvPr/>
          </p:nvSpPr>
          <p:spPr bwMode="auto">
            <a:xfrm flipV="1">
              <a:off x="4620" y="2397"/>
              <a:ext cx="18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5661" name="Text Box 60"/>
            <p:cNvSpPr txBox="1">
              <a:spLocks noChangeArrowheads="1"/>
            </p:cNvSpPr>
            <p:nvPr/>
          </p:nvSpPr>
          <p:spPr bwMode="auto">
            <a:xfrm>
              <a:off x="636" y="3261"/>
              <a:ext cx="4560" cy="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zh-CN" altLang="en-US" sz="1600" b="1">
                  <a:latin typeface="Times New Roman" panose="02020603050405020304" pitchFamily="18" charset="0"/>
                </a:rPr>
                <a:t>图</a:t>
              </a:r>
              <a:r>
                <a:rPr lang="en-US" altLang="zh-CN" sz="1600" b="1" i="1">
                  <a:latin typeface="Times New Roman" panose="02020603050405020304" pitchFamily="18" charset="0"/>
                </a:rPr>
                <a:t>a </a:t>
              </a:r>
              <a:r>
                <a:rPr lang="zh-CN" altLang="en-US" sz="1600" b="1">
                  <a:latin typeface="Times New Roman" panose="02020603050405020304" pitchFamily="18" charset="0"/>
                </a:rPr>
                <a:t>时域电路模型                                                 图</a:t>
              </a:r>
              <a:r>
                <a:rPr lang="en-US" altLang="zh-CN" sz="1600" b="1" i="1">
                  <a:latin typeface="Times New Roman" panose="02020603050405020304" pitchFamily="18" charset="0"/>
                </a:rPr>
                <a:t>b </a:t>
              </a:r>
              <a:r>
                <a:rPr lang="zh-CN" altLang="en-US" sz="1600" b="1">
                  <a:latin typeface="Times New Roman" panose="02020603050405020304" pitchFamily="18" charset="0"/>
                </a:rPr>
                <a:t>复频域域电路模型</a:t>
              </a:r>
            </a:p>
          </p:txBody>
        </p:sp>
        <p:grpSp>
          <p:nvGrpSpPr>
            <p:cNvPr id="3" name="Group 61"/>
            <p:cNvGrpSpPr>
              <a:grpSpLocks/>
            </p:cNvGrpSpPr>
            <p:nvPr/>
          </p:nvGrpSpPr>
          <p:grpSpPr bwMode="auto">
            <a:xfrm>
              <a:off x="1759" y="2061"/>
              <a:ext cx="67" cy="576"/>
              <a:chOff x="1776" y="1920"/>
              <a:chExt cx="67" cy="576"/>
            </a:xfrm>
          </p:grpSpPr>
          <p:sp>
            <p:nvSpPr>
              <p:cNvPr id="25668" name="Arc 62"/>
              <p:cNvSpPr>
                <a:spLocks/>
              </p:cNvSpPr>
              <p:nvPr/>
            </p:nvSpPr>
            <p:spPr bwMode="auto">
              <a:xfrm>
                <a:off x="1776" y="1920"/>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69" name="Arc 63"/>
              <p:cNvSpPr>
                <a:spLocks/>
              </p:cNvSpPr>
              <p:nvPr/>
            </p:nvSpPr>
            <p:spPr bwMode="auto">
              <a:xfrm>
                <a:off x="1776" y="2064"/>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70" name="Arc 64"/>
              <p:cNvSpPr>
                <a:spLocks/>
              </p:cNvSpPr>
              <p:nvPr/>
            </p:nvSpPr>
            <p:spPr bwMode="auto">
              <a:xfrm>
                <a:off x="1776" y="2208"/>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71" name="Arc 65"/>
              <p:cNvSpPr>
                <a:spLocks/>
              </p:cNvSpPr>
              <p:nvPr/>
            </p:nvSpPr>
            <p:spPr bwMode="auto">
              <a:xfrm>
                <a:off x="1776" y="2352"/>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 name="Group 66"/>
            <p:cNvGrpSpPr>
              <a:grpSpLocks/>
            </p:cNvGrpSpPr>
            <p:nvPr/>
          </p:nvGrpSpPr>
          <p:grpSpPr bwMode="auto">
            <a:xfrm>
              <a:off x="4428" y="2013"/>
              <a:ext cx="67" cy="576"/>
              <a:chOff x="1776" y="1920"/>
              <a:chExt cx="67" cy="576"/>
            </a:xfrm>
          </p:grpSpPr>
          <p:sp>
            <p:nvSpPr>
              <p:cNvPr id="25664" name="Arc 67"/>
              <p:cNvSpPr>
                <a:spLocks/>
              </p:cNvSpPr>
              <p:nvPr/>
            </p:nvSpPr>
            <p:spPr bwMode="auto">
              <a:xfrm>
                <a:off x="1776" y="1920"/>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65" name="Arc 68"/>
              <p:cNvSpPr>
                <a:spLocks/>
              </p:cNvSpPr>
              <p:nvPr/>
            </p:nvSpPr>
            <p:spPr bwMode="auto">
              <a:xfrm>
                <a:off x="1776" y="2064"/>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66" name="Arc 69"/>
              <p:cNvSpPr>
                <a:spLocks/>
              </p:cNvSpPr>
              <p:nvPr/>
            </p:nvSpPr>
            <p:spPr bwMode="auto">
              <a:xfrm>
                <a:off x="1776" y="2208"/>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67" name="Arc 70"/>
              <p:cNvSpPr>
                <a:spLocks/>
              </p:cNvSpPr>
              <p:nvPr/>
            </p:nvSpPr>
            <p:spPr bwMode="auto">
              <a:xfrm>
                <a:off x="1776" y="2352"/>
                <a:ext cx="67" cy="144"/>
              </a:xfrm>
              <a:custGeom>
                <a:avLst/>
                <a:gdLst>
                  <a:gd name="T0" fmla="*/ 0 w 25566"/>
                  <a:gd name="T1" fmla="*/ 0 h 43200"/>
                  <a:gd name="T2" fmla="*/ 0 w 25566"/>
                  <a:gd name="T3" fmla="*/ 0 h 43200"/>
                  <a:gd name="T4" fmla="*/ 0 w 25566"/>
                  <a:gd name="T5" fmla="*/ 0 h 43200"/>
                  <a:gd name="T6" fmla="*/ 0 60000 65536"/>
                  <a:gd name="T7" fmla="*/ 0 60000 65536"/>
                  <a:gd name="T8" fmla="*/ 0 60000 65536"/>
                </a:gdLst>
                <a:ahLst/>
                <a:cxnLst>
                  <a:cxn ang="T6">
                    <a:pos x="T0" y="T1"/>
                  </a:cxn>
                  <a:cxn ang="T7">
                    <a:pos x="T2" y="T3"/>
                  </a:cxn>
                  <a:cxn ang="T8">
                    <a:pos x="T4" y="T5"/>
                  </a:cxn>
                </a:cxnLst>
                <a:rect l="0" t="0" r="r" b="b"/>
                <a:pathLst>
                  <a:path w="25566" h="43200" fill="none"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path>
                  <a:path w="25566" h="43200" stroke="0" extrusionOk="0">
                    <a:moveTo>
                      <a:pt x="326" y="308"/>
                    </a:moveTo>
                    <a:cubicBezTo>
                      <a:pt x="1529" y="103"/>
                      <a:pt x="2746" y="-1"/>
                      <a:pt x="3966" y="0"/>
                    </a:cubicBezTo>
                    <a:cubicBezTo>
                      <a:pt x="15895" y="0"/>
                      <a:pt x="25566" y="9670"/>
                      <a:pt x="25566" y="21600"/>
                    </a:cubicBezTo>
                    <a:cubicBezTo>
                      <a:pt x="25566" y="33529"/>
                      <a:pt x="15895" y="43200"/>
                      <a:pt x="3966" y="43200"/>
                    </a:cubicBezTo>
                    <a:cubicBezTo>
                      <a:pt x="2635" y="43200"/>
                      <a:pt x="1307" y="43077"/>
                      <a:pt x="0" y="42832"/>
                    </a:cubicBezTo>
                    <a:lnTo>
                      <a:pt x="3966" y="21600"/>
                    </a:lnTo>
                    <a:lnTo>
                      <a:pt x="326" y="308"/>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Tree>
    <p:extLst>
      <p:ext uri="{BB962C8B-B14F-4D97-AF65-F5344CB8AC3E}">
        <p14:creationId xmlns="" xmlns:p14="http://schemas.microsoft.com/office/powerpoint/2010/main" val="30734015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body" idx="4294967295"/>
          </p:nvPr>
        </p:nvSpPr>
        <p:spPr>
          <a:xfrm>
            <a:off x="574675" y="1038225"/>
            <a:ext cx="8569325" cy="2622550"/>
          </a:xfrm>
        </p:spPr>
        <p:txBody>
          <a:bodyPr/>
          <a:lstStyle/>
          <a:p>
            <a:pPr eaLnBrk="1" hangingPunct="1">
              <a:lnSpc>
                <a:spcPct val="150000"/>
              </a:lnSpc>
              <a:buFont typeface="Arial" panose="020B0604020202020204" pitchFamily="34" charset="0"/>
              <a:buChar char="•"/>
              <a:defRPr/>
            </a:pPr>
            <a:r>
              <a:rPr lang="zh-CN" altLang="en-US" sz="2400" b="1" dirty="0" smtClean="0">
                <a:ea typeface="楷体_GB2312" pitchFamily="49" charset="-122"/>
              </a:rPr>
              <a:t>在卡诺图中：</a:t>
            </a:r>
          </a:p>
          <a:p>
            <a:pPr lvl="1" eaLnBrk="1" hangingPunct="1">
              <a:lnSpc>
                <a:spcPct val="150000"/>
              </a:lnSpc>
              <a:buFont typeface="Arial" panose="020B0604020202020204" pitchFamily="34" charset="0"/>
              <a:buChar char="–"/>
              <a:defRPr/>
            </a:pPr>
            <a:r>
              <a:rPr lang="zh-CN" altLang="en-US" sz="2000" b="1" dirty="0" smtClean="0">
                <a:solidFill>
                  <a:srgbClr val="FFFF00"/>
                </a:solidFill>
                <a:ea typeface="楷体_GB2312" pitchFamily="49" charset="-122"/>
              </a:rPr>
              <a:t>有两个或两个以上变量变化</a:t>
            </a:r>
          </a:p>
          <a:p>
            <a:pPr lvl="1" eaLnBrk="1" hangingPunct="1">
              <a:lnSpc>
                <a:spcPct val="150000"/>
              </a:lnSpc>
              <a:buFont typeface="Arial" panose="020B0604020202020204" pitchFamily="34" charset="0"/>
              <a:buChar char="–"/>
              <a:defRPr/>
            </a:pPr>
            <a:r>
              <a:rPr lang="zh-CN" altLang="en-US" sz="2000" b="1" dirty="0" smtClean="0">
                <a:solidFill>
                  <a:srgbClr val="FFFF00"/>
                </a:solidFill>
                <a:ea typeface="楷体_GB2312" pitchFamily="49" charset="-122"/>
              </a:rPr>
              <a:t>变化前后函数值相同</a:t>
            </a:r>
          </a:p>
          <a:p>
            <a:pPr lvl="1" eaLnBrk="1" hangingPunct="1">
              <a:lnSpc>
                <a:spcPct val="150000"/>
              </a:lnSpc>
              <a:buFont typeface="Arial" panose="020B0604020202020204" pitchFamily="34" charset="0"/>
              <a:buChar char="–"/>
              <a:defRPr/>
            </a:pPr>
            <a:r>
              <a:rPr lang="zh-CN" altLang="en-US" sz="2000" b="1" dirty="0" smtClean="0">
                <a:solidFill>
                  <a:srgbClr val="FFFF00"/>
                </a:solidFill>
                <a:ea typeface="楷体_GB2312" pitchFamily="49" charset="-122"/>
              </a:rPr>
              <a:t>若不变的输入组成的乘积项所圈的卡诺圈中有“</a:t>
            </a:r>
            <a:r>
              <a:rPr lang="en-US" altLang="zh-CN" sz="2000" b="1" dirty="0" smtClean="0">
                <a:solidFill>
                  <a:srgbClr val="FFFF00"/>
                </a:solidFill>
                <a:ea typeface="楷体_GB2312" pitchFamily="49" charset="-122"/>
              </a:rPr>
              <a:t>1”</a:t>
            </a:r>
            <a:r>
              <a:rPr lang="zh-CN" altLang="en-US" sz="2000" b="1" dirty="0" smtClean="0">
                <a:solidFill>
                  <a:srgbClr val="FFFF00"/>
                </a:solidFill>
                <a:ea typeface="楷体_GB2312" pitchFamily="49" charset="-122"/>
              </a:rPr>
              <a:t>也有“</a:t>
            </a:r>
            <a:r>
              <a:rPr lang="en-US" altLang="zh-CN" sz="2000" b="1" dirty="0" smtClean="0">
                <a:solidFill>
                  <a:srgbClr val="FFFF00"/>
                </a:solidFill>
                <a:ea typeface="楷体_GB2312" pitchFamily="49" charset="-122"/>
              </a:rPr>
              <a:t>0”</a:t>
            </a:r>
            <a:r>
              <a:rPr lang="zh-CN" altLang="en-US" sz="2000" b="1" dirty="0" smtClean="0">
                <a:solidFill>
                  <a:srgbClr val="FFFF00"/>
                </a:solidFill>
                <a:ea typeface="楷体_GB2312" pitchFamily="49" charset="-122"/>
              </a:rPr>
              <a:t>，则存在功能冒险，若取值相同，则无功能冒险</a:t>
            </a:r>
          </a:p>
        </p:txBody>
      </p:sp>
      <p:sp>
        <p:nvSpPr>
          <p:cNvPr id="52228" name="Text Box 3"/>
          <p:cNvSpPr>
            <a:spLocks noGrp="1" noChangeArrowheads="1"/>
          </p:cNvSpPr>
          <p:nvPr>
            <p:ph type="title" idx="4294967295"/>
          </p:nvPr>
        </p:nvSpPr>
        <p:spPr>
          <a:xfrm>
            <a:off x="0" y="498475"/>
            <a:ext cx="4321175" cy="631825"/>
          </a:xfrm>
          <a:solidFill>
            <a:srgbClr val="92D050"/>
          </a:solidFill>
        </p:spPr>
        <p:txBody>
          <a:bodyPr/>
          <a:lstStyle/>
          <a:p>
            <a:pPr marL="571500" indent="-571500" eaLnBrk="1" hangingPunct="1">
              <a:buFontTx/>
              <a:buChar char="•"/>
            </a:pPr>
            <a:r>
              <a:rPr lang="zh-CN" altLang="en-US" sz="4000" b="1" smtClean="0">
                <a:ea typeface="楷体_GB2312" pitchFamily="49" charset="-122"/>
              </a:rPr>
              <a:t>判断功能冒险：</a:t>
            </a:r>
          </a:p>
        </p:txBody>
      </p:sp>
      <p:sp>
        <p:nvSpPr>
          <p:cNvPr id="52229" name="Text Box 4"/>
          <p:cNvSpPr txBox="1">
            <a:spLocks noChangeArrowheads="1"/>
          </p:cNvSpPr>
          <p:nvPr/>
        </p:nvSpPr>
        <p:spPr bwMode="auto">
          <a:xfrm>
            <a:off x="3836988" y="3570288"/>
            <a:ext cx="4895850" cy="3016250"/>
          </a:xfrm>
          <a:prstGeom prst="rect">
            <a:avLst/>
          </a:prstGeom>
          <a:noFill/>
          <a:ln w="9525">
            <a:noFill/>
            <a:miter lim="800000"/>
            <a:headEnd/>
            <a:tailEnd/>
          </a:ln>
        </p:spPr>
        <p:txBody>
          <a:bodyPr>
            <a:spAutoFit/>
          </a:bodyPr>
          <a:lstStyle/>
          <a:p>
            <a:pPr eaLnBrk="1" hangingPunct="1">
              <a:lnSpc>
                <a:spcPct val="150000"/>
              </a:lnSpc>
              <a:spcBef>
                <a:spcPct val="50000"/>
              </a:spcBef>
            </a:pPr>
            <a:r>
              <a:rPr lang="zh-CN" altLang="en-US" sz="2000" b="1">
                <a:solidFill>
                  <a:srgbClr val="FF0000"/>
                </a:solidFill>
                <a:latin typeface="Times New Roman" pitchFamily="18" charset="0"/>
                <a:ea typeface="楷体_GB2312" pitchFamily="49" charset="-122"/>
              </a:rPr>
              <a:t>例</a:t>
            </a:r>
            <a:r>
              <a:rPr lang="en-US" altLang="zh-CN" sz="2000" b="1">
                <a:solidFill>
                  <a:srgbClr val="FF0000"/>
                </a:solidFill>
                <a:latin typeface="Times New Roman" pitchFamily="18" charset="0"/>
                <a:ea typeface="楷体_GB2312" pitchFamily="49" charset="-122"/>
              </a:rPr>
              <a:t>1</a:t>
            </a:r>
            <a:r>
              <a:rPr lang="zh-CN" altLang="en-US" sz="2000" b="1">
                <a:solidFill>
                  <a:srgbClr val="FF0000"/>
                </a:solidFill>
                <a:latin typeface="Times New Roman" pitchFamily="18" charset="0"/>
                <a:ea typeface="楷体_GB2312" pitchFamily="49" charset="-122"/>
              </a:rPr>
              <a:t>、</a:t>
            </a:r>
            <a:r>
              <a:rPr lang="en-US" altLang="zh-CN" sz="2000" b="1">
                <a:latin typeface="Times New Roman" pitchFamily="18" charset="0"/>
                <a:ea typeface="楷体_GB2312" pitchFamily="49" charset="-122"/>
              </a:rPr>
              <a:t>ABC</a:t>
            </a:r>
            <a:r>
              <a:rPr lang="zh-CN" altLang="en-US" sz="2000" b="1">
                <a:latin typeface="Times New Roman" pitchFamily="18" charset="0"/>
                <a:ea typeface="楷体_GB2312" pitchFamily="49" charset="-122"/>
              </a:rPr>
              <a:t>从</a:t>
            </a:r>
            <a:r>
              <a:rPr lang="en-US" altLang="zh-CN" sz="2000" b="1">
                <a:latin typeface="Times New Roman" pitchFamily="18" charset="0"/>
                <a:ea typeface="楷体_GB2312" pitchFamily="49" charset="-122"/>
              </a:rPr>
              <a:t>011</a:t>
            </a:r>
            <a:r>
              <a:rPr lang="zh-CN" altLang="en-US" sz="2000" b="1">
                <a:latin typeface="Times New Roman" pitchFamily="18" charset="0"/>
                <a:ea typeface="楷体_GB2312" pitchFamily="49" charset="-122"/>
              </a:rPr>
              <a:t>变为</a:t>
            </a:r>
            <a:r>
              <a:rPr lang="en-US" altLang="zh-CN" sz="2000" b="1">
                <a:latin typeface="Times New Roman" pitchFamily="18" charset="0"/>
                <a:ea typeface="楷体_GB2312" pitchFamily="49" charset="-122"/>
              </a:rPr>
              <a:t>110</a:t>
            </a:r>
            <a:r>
              <a:rPr lang="zh-CN" altLang="en-US" sz="2000" b="1">
                <a:latin typeface="Times New Roman" pitchFamily="18" charset="0"/>
                <a:ea typeface="楷体_GB2312" pitchFamily="49" charset="-122"/>
              </a:rPr>
              <a:t>，</a:t>
            </a:r>
            <a:r>
              <a:rPr lang="en-US" altLang="zh-CN" sz="2000" b="1">
                <a:latin typeface="Times New Roman" pitchFamily="18" charset="0"/>
                <a:ea typeface="楷体_GB2312" pitchFamily="49" charset="-122"/>
              </a:rPr>
              <a:t>B</a:t>
            </a:r>
            <a:r>
              <a:rPr lang="zh-CN" altLang="en-US" sz="2000" b="1">
                <a:latin typeface="Times New Roman" pitchFamily="18" charset="0"/>
                <a:ea typeface="楷体_GB2312" pitchFamily="49" charset="-122"/>
              </a:rPr>
              <a:t>是不变的变量，函数值为</a:t>
            </a:r>
            <a:r>
              <a:rPr lang="en-US" altLang="zh-CN" sz="2000" b="1">
                <a:latin typeface="Times New Roman" pitchFamily="18" charset="0"/>
                <a:ea typeface="楷体_GB2312" pitchFamily="49" charset="-122"/>
              </a:rPr>
              <a:t>1</a:t>
            </a:r>
            <a:r>
              <a:rPr lang="zh-CN" altLang="en-US" sz="2000" b="1">
                <a:latin typeface="Times New Roman" pitchFamily="18" charset="0"/>
                <a:ea typeface="楷体_GB2312" pitchFamily="49" charset="-122"/>
              </a:rPr>
              <a:t>，圈乘积项为</a:t>
            </a:r>
            <a:r>
              <a:rPr lang="en-US" altLang="zh-CN" sz="2000" b="1">
                <a:latin typeface="Times New Roman" pitchFamily="18" charset="0"/>
                <a:ea typeface="楷体_GB2312" pitchFamily="49" charset="-122"/>
              </a:rPr>
              <a:t>B</a:t>
            </a:r>
            <a:r>
              <a:rPr lang="zh-CN" altLang="en-US" sz="2000" b="1">
                <a:latin typeface="Times New Roman" pitchFamily="18" charset="0"/>
                <a:ea typeface="楷体_GB2312" pitchFamily="49" charset="-122"/>
              </a:rPr>
              <a:t>的卡诺圈，圈中有“</a:t>
            </a:r>
            <a:r>
              <a:rPr lang="en-US" altLang="zh-CN" sz="2000" b="1">
                <a:latin typeface="Times New Roman" pitchFamily="18" charset="0"/>
                <a:ea typeface="楷体_GB2312" pitchFamily="49" charset="-122"/>
              </a:rPr>
              <a:t>1”</a:t>
            </a:r>
            <a:r>
              <a:rPr lang="zh-CN" altLang="en-US" sz="2000" b="1">
                <a:latin typeface="Times New Roman" pitchFamily="18" charset="0"/>
                <a:ea typeface="楷体_GB2312" pitchFamily="49" charset="-122"/>
              </a:rPr>
              <a:t>也有“</a:t>
            </a:r>
            <a:r>
              <a:rPr lang="en-US" altLang="zh-CN" sz="2000" b="1">
                <a:latin typeface="Times New Roman" pitchFamily="18" charset="0"/>
                <a:ea typeface="楷体_GB2312" pitchFamily="49" charset="-122"/>
              </a:rPr>
              <a:t>0”</a:t>
            </a:r>
            <a:r>
              <a:rPr lang="zh-CN" altLang="en-US" sz="2000" b="1">
                <a:latin typeface="Times New Roman" pitchFamily="18" charset="0"/>
                <a:ea typeface="楷体_GB2312" pitchFamily="49" charset="-122"/>
              </a:rPr>
              <a:t>，则存在功能冒险</a:t>
            </a:r>
          </a:p>
          <a:p>
            <a:pPr eaLnBrk="1" hangingPunct="1">
              <a:lnSpc>
                <a:spcPct val="150000"/>
              </a:lnSpc>
              <a:spcBef>
                <a:spcPct val="50000"/>
              </a:spcBef>
            </a:pPr>
            <a:r>
              <a:rPr lang="zh-CN" altLang="en-US" sz="2000" b="1">
                <a:solidFill>
                  <a:schemeClr val="tx2"/>
                </a:solidFill>
                <a:latin typeface="Times New Roman" pitchFamily="18" charset="0"/>
                <a:ea typeface="楷体_GB2312" pitchFamily="49" charset="-122"/>
              </a:rPr>
              <a:t>例</a:t>
            </a:r>
            <a:r>
              <a:rPr lang="en-US" altLang="zh-CN" sz="2000" b="1">
                <a:solidFill>
                  <a:schemeClr val="tx2"/>
                </a:solidFill>
                <a:latin typeface="Times New Roman" pitchFamily="18" charset="0"/>
                <a:ea typeface="楷体_GB2312" pitchFamily="49" charset="-122"/>
              </a:rPr>
              <a:t>2</a:t>
            </a:r>
            <a:r>
              <a:rPr lang="zh-CN" altLang="en-US" sz="2000" b="1">
                <a:solidFill>
                  <a:schemeClr val="tx2"/>
                </a:solidFill>
                <a:latin typeface="Times New Roman" pitchFamily="18" charset="0"/>
                <a:ea typeface="楷体_GB2312" pitchFamily="49" charset="-122"/>
              </a:rPr>
              <a:t>、</a:t>
            </a:r>
            <a:r>
              <a:rPr lang="zh-CN" altLang="en-US" sz="2000" b="1">
                <a:latin typeface="Times New Roman" pitchFamily="18" charset="0"/>
                <a:ea typeface="楷体_GB2312" pitchFamily="49" charset="-122"/>
              </a:rPr>
              <a:t> </a:t>
            </a:r>
            <a:r>
              <a:rPr lang="en-US" altLang="zh-CN" sz="2000" b="1">
                <a:latin typeface="Times New Roman" pitchFamily="18" charset="0"/>
                <a:ea typeface="楷体_GB2312" pitchFamily="49" charset="-122"/>
              </a:rPr>
              <a:t>ABC</a:t>
            </a:r>
            <a:r>
              <a:rPr lang="zh-CN" altLang="en-US" sz="2000" b="1">
                <a:latin typeface="Times New Roman" pitchFamily="18" charset="0"/>
                <a:ea typeface="楷体_GB2312" pitchFamily="49" charset="-122"/>
              </a:rPr>
              <a:t>从</a:t>
            </a:r>
            <a:r>
              <a:rPr lang="en-US" altLang="zh-CN" sz="2000" b="1">
                <a:latin typeface="Times New Roman" pitchFamily="18" charset="0"/>
                <a:ea typeface="楷体_GB2312" pitchFamily="49" charset="-122"/>
              </a:rPr>
              <a:t>001</a:t>
            </a:r>
            <a:r>
              <a:rPr lang="zh-CN" altLang="en-US" sz="2000" b="1">
                <a:latin typeface="Times New Roman" pitchFamily="18" charset="0"/>
                <a:ea typeface="楷体_GB2312" pitchFamily="49" charset="-122"/>
              </a:rPr>
              <a:t>变为</a:t>
            </a:r>
            <a:r>
              <a:rPr lang="en-US" altLang="zh-CN" sz="2000" b="1">
                <a:latin typeface="Times New Roman" pitchFamily="18" charset="0"/>
                <a:ea typeface="楷体_GB2312" pitchFamily="49" charset="-122"/>
              </a:rPr>
              <a:t>111</a:t>
            </a:r>
            <a:r>
              <a:rPr lang="zh-CN" altLang="en-US" sz="2000" b="1">
                <a:latin typeface="Times New Roman" pitchFamily="18" charset="0"/>
                <a:ea typeface="楷体_GB2312" pitchFamily="49" charset="-122"/>
              </a:rPr>
              <a:t>，</a:t>
            </a:r>
            <a:r>
              <a:rPr lang="en-US" altLang="zh-CN" sz="2000" b="1">
                <a:latin typeface="Times New Roman" pitchFamily="18" charset="0"/>
                <a:ea typeface="楷体_GB2312" pitchFamily="49" charset="-122"/>
              </a:rPr>
              <a:t>C</a:t>
            </a:r>
            <a:r>
              <a:rPr lang="zh-CN" altLang="en-US" sz="2000" b="1">
                <a:latin typeface="Times New Roman" pitchFamily="18" charset="0"/>
                <a:ea typeface="楷体_GB2312" pitchFamily="49" charset="-122"/>
              </a:rPr>
              <a:t>是不变的变量，函数值为</a:t>
            </a:r>
            <a:r>
              <a:rPr lang="en-US" altLang="zh-CN" sz="2000" b="1">
                <a:latin typeface="Times New Roman" pitchFamily="18" charset="0"/>
                <a:ea typeface="楷体_GB2312" pitchFamily="49" charset="-122"/>
              </a:rPr>
              <a:t>1</a:t>
            </a:r>
            <a:r>
              <a:rPr lang="zh-CN" altLang="en-US" sz="2000" b="1">
                <a:latin typeface="Times New Roman" pitchFamily="18" charset="0"/>
                <a:ea typeface="楷体_GB2312" pitchFamily="49" charset="-122"/>
              </a:rPr>
              <a:t>，圈乘积项为</a:t>
            </a:r>
            <a:r>
              <a:rPr lang="en-US" altLang="zh-CN" sz="2000" b="1">
                <a:latin typeface="Times New Roman" pitchFamily="18" charset="0"/>
                <a:ea typeface="楷体_GB2312" pitchFamily="49" charset="-122"/>
              </a:rPr>
              <a:t>C</a:t>
            </a:r>
            <a:r>
              <a:rPr lang="zh-CN" altLang="en-US" sz="2000" b="1">
                <a:latin typeface="Times New Roman" pitchFamily="18" charset="0"/>
                <a:ea typeface="楷体_GB2312" pitchFamily="49" charset="-122"/>
              </a:rPr>
              <a:t>的卡诺圈，圈中有“</a:t>
            </a:r>
            <a:r>
              <a:rPr lang="en-US" altLang="zh-CN" sz="2000" b="1">
                <a:latin typeface="Times New Roman" pitchFamily="18" charset="0"/>
                <a:ea typeface="楷体_GB2312" pitchFamily="49" charset="-122"/>
              </a:rPr>
              <a:t>1”</a:t>
            </a:r>
            <a:r>
              <a:rPr lang="zh-CN" altLang="en-US" sz="2000" b="1">
                <a:latin typeface="Times New Roman" pitchFamily="18" charset="0"/>
                <a:ea typeface="楷体_GB2312" pitchFamily="49" charset="-122"/>
              </a:rPr>
              <a:t>也有“</a:t>
            </a:r>
            <a:r>
              <a:rPr lang="en-US" altLang="zh-CN" sz="2000" b="1">
                <a:latin typeface="Times New Roman" pitchFamily="18" charset="0"/>
                <a:ea typeface="楷体_GB2312" pitchFamily="49" charset="-122"/>
              </a:rPr>
              <a:t>0”</a:t>
            </a:r>
            <a:r>
              <a:rPr lang="zh-CN" altLang="en-US" sz="2000" b="1">
                <a:latin typeface="Times New Roman" pitchFamily="18" charset="0"/>
                <a:ea typeface="楷体_GB2312" pitchFamily="49" charset="-122"/>
              </a:rPr>
              <a:t>，也存在功能冒险</a:t>
            </a:r>
          </a:p>
        </p:txBody>
      </p:sp>
      <p:grpSp>
        <p:nvGrpSpPr>
          <p:cNvPr id="2" name="Group 5"/>
          <p:cNvGrpSpPr>
            <a:grpSpLocks/>
          </p:cNvGrpSpPr>
          <p:nvPr/>
        </p:nvGrpSpPr>
        <p:grpSpPr bwMode="auto">
          <a:xfrm>
            <a:off x="611188" y="3860800"/>
            <a:ext cx="3240087" cy="2220913"/>
            <a:chOff x="385" y="2432"/>
            <a:chExt cx="2041" cy="1399"/>
          </a:xfrm>
        </p:grpSpPr>
        <p:sp>
          <p:nvSpPr>
            <p:cNvPr id="52231" name="Line 6"/>
            <p:cNvSpPr>
              <a:spLocks noChangeShapeType="1"/>
            </p:cNvSpPr>
            <p:nvPr/>
          </p:nvSpPr>
          <p:spPr bwMode="auto">
            <a:xfrm>
              <a:off x="428" y="2621"/>
              <a:ext cx="465" cy="326"/>
            </a:xfrm>
            <a:prstGeom prst="line">
              <a:avLst/>
            </a:prstGeom>
            <a:noFill/>
            <a:ln w="9525">
              <a:solidFill>
                <a:srgbClr val="000000"/>
              </a:solidFill>
              <a:round/>
              <a:headEnd/>
              <a:tailEnd/>
            </a:ln>
          </p:spPr>
          <p:txBody>
            <a:bodyPr/>
            <a:lstStyle/>
            <a:p>
              <a:endParaRPr lang="zh-CN" altLang="en-US"/>
            </a:p>
          </p:txBody>
        </p:sp>
        <p:sp>
          <p:nvSpPr>
            <p:cNvPr id="52232" name="Line 7"/>
            <p:cNvSpPr>
              <a:spLocks noChangeShapeType="1"/>
            </p:cNvSpPr>
            <p:nvPr/>
          </p:nvSpPr>
          <p:spPr bwMode="auto">
            <a:xfrm>
              <a:off x="884" y="2931"/>
              <a:ext cx="1410" cy="0"/>
            </a:xfrm>
            <a:prstGeom prst="line">
              <a:avLst/>
            </a:prstGeom>
            <a:noFill/>
            <a:ln w="9525">
              <a:solidFill>
                <a:srgbClr val="000000"/>
              </a:solidFill>
              <a:round/>
              <a:headEnd/>
              <a:tailEnd/>
            </a:ln>
          </p:spPr>
          <p:txBody>
            <a:bodyPr/>
            <a:lstStyle/>
            <a:p>
              <a:endParaRPr lang="zh-CN" altLang="en-US"/>
            </a:p>
          </p:txBody>
        </p:sp>
        <p:sp>
          <p:nvSpPr>
            <p:cNvPr id="52233" name="Line 8"/>
            <p:cNvSpPr>
              <a:spLocks noChangeShapeType="1"/>
            </p:cNvSpPr>
            <p:nvPr/>
          </p:nvSpPr>
          <p:spPr bwMode="auto">
            <a:xfrm>
              <a:off x="885" y="3307"/>
              <a:ext cx="1412" cy="0"/>
            </a:xfrm>
            <a:prstGeom prst="line">
              <a:avLst/>
            </a:prstGeom>
            <a:noFill/>
            <a:ln w="9525">
              <a:solidFill>
                <a:srgbClr val="000000"/>
              </a:solidFill>
              <a:round/>
              <a:headEnd/>
              <a:tailEnd/>
            </a:ln>
          </p:spPr>
          <p:txBody>
            <a:bodyPr/>
            <a:lstStyle/>
            <a:p>
              <a:endParaRPr lang="zh-CN" altLang="en-US"/>
            </a:p>
          </p:txBody>
        </p:sp>
        <p:sp>
          <p:nvSpPr>
            <p:cNvPr id="52234" name="Line 9"/>
            <p:cNvSpPr>
              <a:spLocks noChangeShapeType="1"/>
            </p:cNvSpPr>
            <p:nvPr/>
          </p:nvSpPr>
          <p:spPr bwMode="auto">
            <a:xfrm>
              <a:off x="901" y="3735"/>
              <a:ext cx="1382" cy="0"/>
            </a:xfrm>
            <a:prstGeom prst="line">
              <a:avLst/>
            </a:prstGeom>
            <a:noFill/>
            <a:ln w="9525">
              <a:solidFill>
                <a:srgbClr val="000000"/>
              </a:solidFill>
              <a:round/>
              <a:headEnd/>
              <a:tailEnd/>
            </a:ln>
          </p:spPr>
          <p:txBody>
            <a:bodyPr/>
            <a:lstStyle/>
            <a:p>
              <a:endParaRPr lang="zh-CN" altLang="en-US"/>
            </a:p>
          </p:txBody>
        </p:sp>
        <p:sp>
          <p:nvSpPr>
            <p:cNvPr id="52235" name="Line 10"/>
            <p:cNvSpPr>
              <a:spLocks noChangeShapeType="1"/>
            </p:cNvSpPr>
            <p:nvPr/>
          </p:nvSpPr>
          <p:spPr bwMode="auto">
            <a:xfrm>
              <a:off x="885" y="2912"/>
              <a:ext cx="0" cy="841"/>
            </a:xfrm>
            <a:prstGeom prst="line">
              <a:avLst/>
            </a:prstGeom>
            <a:noFill/>
            <a:ln w="9525">
              <a:solidFill>
                <a:srgbClr val="000000"/>
              </a:solidFill>
              <a:round/>
              <a:headEnd/>
              <a:tailEnd/>
            </a:ln>
          </p:spPr>
          <p:txBody>
            <a:bodyPr/>
            <a:lstStyle/>
            <a:p>
              <a:endParaRPr lang="zh-CN" altLang="en-US"/>
            </a:p>
          </p:txBody>
        </p:sp>
        <p:sp>
          <p:nvSpPr>
            <p:cNvPr id="52236" name="Line 11"/>
            <p:cNvSpPr>
              <a:spLocks noChangeShapeType="1"/>
            </p:cNvSpPr>
            <p:nvPr/>
          </p:nvSpPr>
          <p:spPr bwMode="auto">
            <a:xfrm>
              <a:off x="1267" y="2936"/>
              <a:ext cx="0" cy="806"/>
            </a:xfrm>
            <a:prstGeom prst="line">
              <a:avLst/>
            </a:prstGeom>
            <a:noFill/>
            <a:ln w="9525">
              <a:solidFill>
                <a:srgbClr val="000000"/>
              </a:solidFill>
              <a:round/>
              <a:headEnd/>
              <a:tailEnd/>
            </a:ln>
          </p:spPr>
          <p:txBody>
            <a:bodyPr/>
            <a:lstStyle/>
            <a:p>
              <a:endParaRPr lang="zh-CN" altLang="en-US"/>
            </a:p>
          </p:txBody>
        </p:sp>
        <p:sp>
          <p:nvSpPr>
            <p:cNvPr id="52237" name="Line 12"/>
            <p:cNvSpPr>
              <a:spLocks noChangeShapeType="1"/>
            </p:cNvSpPr>
            <p:nvPr/>
          </p:nvSpPr>
          <p:spPr bwMode="auto">
            <a:xfrm>
              <a:off x="1957" y="2929"/>
              <a:ext cx="0" cy="806"/>
            </a:xfrm>
            <a:prstGeom prst="line">
              <a:avLst/>
            </a:prstGeom>
            <a:noFill/>
            <a:ln w="9525">
              <a:solidFill>
                <a:srgbClr val="000000"/>
              </a:solidFill>
              <a:round/>
              <a:headEnd/>
              <a:tailEnd/>
            </a:ln>
          </p:spPr>
          <p:txBody>
            <a:bodyPr/>
            <a:lstStyle/>
            <a:p>
              <a:endParaRPr lang="zh-CN" altLang="en-US"/>
            </a:p>
          </p:txBody>
        </p:sp>
        <p:sp>
          <p:nvSpPr>
            <p:cNvPr id="52238" name="Line 13"/>
            <p:cNvSpPr>
              <a:spLocks noChangeShapeType="1"/>
            </p:cNvSpPr>
            <p:nvPr/>
          </p:nvSpPr>
          <p:spPr bwMode="auto">
            <a:xfrm>
              <a:off x="1620" y="2929"/>
              <a:ext cx="0" cy="806"/>
            </a:xfrm>
            <a:prstGeom prst="line">
              <a:avLst/>
            </a:prstGeom>
            <a:noFill/>
            <a:ln w="9525">
              <a:solidFill>
                <a:srgbClr val="000000"/>
              </a:solidFill>
              <a:round/>
              <a:headEnd/>
              <a:tailEnd/>
            </a:ln>
          </p:spPr>
          <p:txBody>
            <a:bodyPr/>
            <a:lstStyle/>
            <a:p>
              <a:endParaRPr lang="zh-CN" altLang="en-US"/>
            </a:p>
          </p:txBody>
        </p:sp>
        <p:sp>
          <p:nvSpPr>
            <p:cNvPr id="52239" name="Line 14"/>
            <p:cNvSpPr>
              <a:spLocks noChangeShapeType="1"/>
            </p:cNvSpPr>
            <p:nvPr/>
          </p:nvSpPr>
          <p:spPr bwMode="auto">
            <a:xfrm>
              <a:off x="2283" y="2929"/>
              <a:ext cx="0" cy="806"/>
            </a:xfrm>
            <a:prstGeom prst="line">
              <a:avLst/>
            </a:prstGeom>
            <a:noFill/>
            <a:ln w="9525">
              <a:solidFill>
                <a:srgbClr val="000000"/>
              </a:solidFill>
              <a:round/>
              <a:headEnd/>
              <a:tailEnd/>
            </a:ln>
          </p:spPr>
          <p:txBody>
            <a:bodyPr/>
            <a:lstStyle/>
            <a:p>
              <a:endParaRPr lang="zh-CN" altLang="en-US"/>
            </a:p>
          </p:txBody>
        </p:sp>
        <p:sp>
          <p:nvSpPr>
            <p:cNvPr id="52240" name="Text Box 15"/>
            <p:cNvSpPr txBox="1">
              <a:spLocks noChangeArrowheads="1"/>
            </p:cNvSpPr>
            <p:nvPr/>
          </p:nvSpPr>
          <p:spPr bwMode="auto">
            <a:xfrm>
              <a:off x="838" y="2552"/>
              <a:ext cx="1588"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00   01   11   10</a:t>
              </a:r>
              <a:endParaRPr lang="en-US" altLang="zh-CN" sz="2400"/>
            </a:p>
          </p:txBody>
        </p:sp>
        <p:sp>
          <p:nvSpPr>
            <p:cNvPr id="52241" name="Text Box 16"/>
            <p:cNvSpPr txBox="1">
              <a:spLocks noChangeArrowheads="1"/>
            </p:cNvSpPr>
            <p:nvPr/>
          </p:nvSpPr>
          <p:spPr bwMode="auto">
            <a:xfrm>
              <a:off x="558" y="3276"/>
              <a:ext cx="456"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2242" name="Text Box 17"/>
            <p:cNvSpPr txBox="1">
              <a:spLocks noChangeArrowheads="1"/>
            </p:cNvSpPr>
            <p:nvPr/>
          </p:nvSpPr>
          <p:spPr bwMode="auto">
            <a:xfrm>
              <a:off x="884" y="2976"/>
              <a:ext cx="456"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2243" name="Text Box 18"/>
            <p:cNvSpPr txBox="1">
              <a:spLocks noChangeArrowheads="1"/>
            </p:cNvSpPr>
            <p:nvPr/>
          </p:nvSpPr>
          <p:spPr bwMode="auto">
            <a:xfrm>
              <a:off x="1247" y="2976"/>
              <a:ext cx="457"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2244" name="Text Box 19"/>
            <p:cNvSpPr txBox="1">
              <a:spLocks noChangeArrowheads="1"/>
            </p:cNvSpPr>
            <p:nvPr/>
          </p:nvSpPr>
          <p:spPr bwMode="auto">
            <a:xfrm>
              <a:off x="1927" y="2976"/>
              <a:ext cx="457"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2245" name="Text Box 20"/>
            <p:cNvSpPr txBox="1">
              <a:spLocks noChangeArrowheads="1"/>
            </p:cNvSpPr>
            <p:nvPr/>
          </p:nvSpPr>
          <p:spPr bwMode="auto">
            <a:xfrm>
              <a:off x="1610" y="2976"/>
              <a:ext cx="457"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2246" name="Text Box 21"/>
            <p:cNvSpPr txBox="1">
              <a:spLocks noChangeArrowheads="1"/>
            </p:cNvSpPr>
            <p:nvPr/>
          </p:nvSpPr>
          <p:spPr bwMode="auto">
            <a:xfrm>
              <a:off x="884" y="3385"/>
              <a:ext cx="457" cy="445"/>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2247" name="Text Box 22"/>
            <p:cNvSpPr txBox="1">
              <a:spLocks noChangeArrowheads="1"/>
            </p:cNvSpPr>
            <p:nvPr/>
          </p:nvSpPr>
          <p:spPr bwMode="auto">
            <a:xfrm>
              <a:off x="1247" y="3385"/>
              <a:ext cx="457"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2248" name="Text Box 23"/>
            <p:cNvSpPr txBox="1">
              <a:spLocks noChangeArrowheads="1"/>
            </p:cNvSpPr>
            <p:nvPr/>
          </p:nvSpPr>
          <p:spPr bwMode="auto">
            <a:xfrm>
              <a:off x="1610" y="3385"/>
              <a:ext cx="457"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1</a:t>
              </a:r>
              <a:endParaRPr lang="en-US" altLang="zh-CN" sz="2400"/>
            </a:p>
          </p:txBody>
        </p:sp>
        <p:sp>
          <p:nvSpPr>
            <p:cNvPr id="52249" name="Text Box 24"/>
            <p:cNvSpPr txBox="1">
              <a:spLocks noChangeArrowheads="1"/>
            </p:cNvSpPr>
            <p:nvPr/>
          </p:nvSpPr>
          <p:spPr bwMode="auto">
            <a:xfrm>
              <a:off x="1927" y="3385"/>
              <a:ext cx="457" cy="445"/>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2250" name="Text Box 25"/>
            <p:cNvSpPr txBox="1">
              <a:spLocks noChangeArrowheads="1"/>
            </p:cNvSpPr>
            <p:nvPr/>
          </p:nvSpPr>
          <p:spPr bwMode="auto">
            <a:xfrm>
              <a:off x="561" y="2878"/>
              <a:ext cx="457"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 0</a:t>
              </a:r>
              <a:endParaRPr lang="en-US" altLang="zh-CN" sz="2400"/>
            </a:p>
          </p:txBody>
        </p:sp>
        <p:sp>
          <p:nvSpPr>
            <p:cNvPr id="52251" name="Text Box 26"/>
            <p:cNvSpPr txBox="1">
              <a:spLocks noChangeArrowheads="1"/>
            </p:cNvSpPr>
            <p:nvPr/>
          </p:nvSpPr>
          <p:spPr bwMode="auto">
            <a:xfrm>
              <a:off x="385" y="2724"/>
              <a:ext cx="457" cy="445"/>
            </a:xfrm>
            <a:prstGeom prst="rect">
              <a:avLst/>
            </a:prstGeom>
            <a:noFill/>
            <a:ln w="9525">
              <a:noFill/>
              <a:miter lim="800000"/>
              <a:headEnd/>
              <a:tailEnd/>
            </a:ln>
          </p:spPr>
          <p:txBody>
            <a:bodyPr/>
            <a:lstStyle/>
            <a:p>
              <a:pPr algn="just" eaLnBrk="1" hangingPunct="1"/>
              <a:r>
                <a:rPr lang="en-US" altLang="zh-CN" sz="2400">
                  <a:latin typeface="Times New Roman" pitchFamily="18" charset="0"/>
                </a:rPr>
                <a:t>C</a:t>
              </a:r>
              <a:endParaRPr lang="en-US" altLang="zh-CN" sz="2400"/>
            </a:p>
          </p:txBody>
        </p:sp>
        <p:sp>
          <p:nvSpPr>
            <p:cNvPr id="52252" name="Text Box 27"/>
            <p:cNvSpPr txBox="1">
              <a:spLocks noChangeArrowheads="1"/>
            </p:cNvSpPr>
            <p:nvPr/>
          </p:nvSpPr>
          <p:spPr bwMode="auto">
            <a:xfrm>
              <a:off x="532" y="2432"/>
              <a:ext cx="708" cy="446"/>
            </a:xfrm>
            <a:prstGeom prst="rect">
              <a:avLst/>
            </a:prstGeom>
            <a:noFill/>
            <a:ln w="9525">
              <a:noFill/>
              <a:miter lim="800000"/>
              <a:headEnd/>
              <a:tailEnd/>
            </a:ln>
          </p:spPr>
          <p:txBody>
            <a:bodyPr/>
            <a:lstStyle/>
            <a:p>
              <a:pPr algn="just" eaLnBrk="1" hangingPunct="1"/>
              <a:r>
                <a:rPr lang="en-US" altLang="zh-CN" sz="2400">
                  <a:latin typeface="Times New Roman" pitchFamily="18" charset="0"/>
                </a:rPr>
                <a:t>AB</a:t>
              </a:r>
              <a:endParaRPr lang="en-US" altLang="zh-CN" sz="2400"/>
            </a:p>
          </p:txBody>
        </p:sp>
        <p:sp>
          <p:nvSpPr>
            <p:cNvPr id="52253" name="Oval 28"/>
            <p:cNvSpPr>
              <a:spLocks noChangeArrowheads="1"/>
            </p:cNvSpPr>
            <p:nvPr/>
          </p:nvSpPr>
          <p:spPr bwMode="auto">
            <a:xfrm>
              <a:off x="1247" y="2931"/>
              <a:ext cx="720" cy="819"/>
            </a:xfrm>
            <a:prstGeom prst="ellipse">
              <a:avLst/>
            </a:prstGeom>
            <a:noFill/>
            <a:ln w="28575">
              <a:solidFill>
                <a:srgbClr val="FF0000"/>
              </a:solidFill>
              <a:round/>
              <a:headEnd/>
              <a:tailEnd/>
            </a:ln>
          </p:spPr>
          <p:txBody>
            <a:bodyPr/>
            <a:lstStyle/>
            <a:p>
              <a:pPr eaLnBrk="1" hangingPunct="1"/>
              <a:endParaRPr kumimoji="1" lang="zh-CN" altLang="en-US" sz="2400">
                <a:latin typeface="Times New Roman" pitchFamily="18" charset="0"/>
              </a:endParaRPr>
            </a:p>
          </p:txBody>
        </p:sp>
        <p:sp>
          <p:nvSpPr>
            <p:cNvPr id="52254" name="Line 29"/>
            <p:cNvSpPr>
              <a:spLocks noChangeShapeType="1"/>
            </p:cNvSpPr>
            <p:nvPr/>
          </p:nvSpPr>
          <p:spPr bwMode="auto">
            <a:xfrm flipV="1">
              <a:off x="1474" y="3158"/>
              <a:ext cx="272" cy="271"/>
            </a:xfrm>
            <a:prstGeom prst="line">
              <a:avLst/>
            </a:prstGeom>
            <a:noFill/>
            <a:ln w="19050">
              <a:solidFill>
                <a:srgbClr val="FF0000"/>
              </a:solidFill>
              <a:round/>
              <a:headEnd/>
              <a:tailEnd type="triangle" w="med" len="med"/>
            </a:ln>
          </p:spPr>
          <p:txBody>
            <a:bodyPr/>
            <a:lstStyle/>
            <a:p>
              <a:endParaRPr lang="zh-CN" altLang="en-US"/>
            </a:p>
          </p:txBody>
        </p:sp>
        <p:sp>
          <p:nvSpPr>
            <p:cNvPr id="52255" name="Line 30"/>
            <p:cNvSpPr>
              <a:spLocks noChangeShapeType="1"/>
            </p:cNvSpPr>
            <p:nvPr/>
          </p:nvSpPr>
          <p:spPr bwMode="auto">
            <a:xfrm>
              <a:off x="1156" y="3475"/>
              <a:ext cx="590" cy="0"/>
            </a:xfrm>
            <a:prstGeom prst="line">
              <a:avLst/>
            </a:prstGeom>
            <a:noFill/>
            <a:ln w="28575">
              <a:solidFill>
                <a:schemeClr val="tx2"/>
              </a:solidFill>
              <a:round/>
              <a:headEnd/>
              <a:tailEnd type="triangle" w="med" len="med"/>
            </a:ln>
          </p:spPr>
          <p:txBody>
            <a:bodyPr/>
            <a:lstStyle/>
            <a:p>
              <a:endParaRPr lang="zh-CN" altLang="en-US"/>
            </a:p>
          </p:txBody>
        </p:sp>
        <p:sp>
          <p:nvSpPr>
            <p:cNvPr id="52256" name="Oval 31"/>
            <p:cNvSpPr>
              <a:spLocks noChangeArrowheads="1"/>
            </p:cNvSpPr>
            <p:nvPr/>
          </p:nvSpPr>
          <p:spPr bwMode="auto">
            <a:xfrm>
              <a:off x="930" y="3339"/>
              <a:ext cx="1315" cy="363"/>
            </a:xfrm>
            <a:prstGeom prst="ellipse">
              <a:avLst/>
            </a:prstGeom>
            <a:noFill/>
            <a:ln w="28575">
              <a:solidFill>
                <a:schemeClr val="tx2"/>
              </a:solidFill>
              <a:round/>
              <a:headEnd/>
              <a:tailEnd/>
            </a:ln>
          </p:spPr>
          <p:txBody>
            <a:bodyPr wrap="none" anchor="ctr"/>
            <a:lstStyle/>
            <a:p>
              <a:pPr eaLnBrk="1" hangingPunct="1"/>
              <a:endParaRPr kumimoji="1" lang="zh-CN" altLang="en-US" sz="2400">
                <a:latin typeface="Times New Roman" pitchFamily="18" charset="0"/>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0" y="765175"/>
            <a:ext cx="4545013" cy="776288"/>
          </a:xfrm>
          <a:solidFill>
            <a:srgbClr val="92D050"/>
          </a:solidFill>
        </p:spPr>
        <p:txBody>
          <a:bodyPr/>
          <a:lstStyle/>
          <a:p>
            <a:pPr marL="571500" indent="-571500" eaLnBrk="1" hangingPunct="1">
              <a:buFontTx/>
              <a:buChar char="•"/>
            </a:pPr>
            <a:r>
              <a:rPr lang="zh-CN" altLang="en-US" sz="4000" b="1" smtClean="0">
                <a:ea typeface="楷体_GB2312" pitchFamily="49" charset="-122"/>
              </a:rPr>
              <a:t>消除逻辑险象</a:t>
            </a:r>
          </a:p>
        </p:txBody>
      </p:sp>
      <p:sp>
        <p:nvSpPr>
          <p:cNvPr id="53252" name="Rectangle 3"/>
          <p:cNvSpPr>
            <a:spLocks noGrp="1" noChangeArrowheads="1"/>
          </p:cNvSpPr>
          <p:nvPr>
            <p:ph type="body" idx="4294967295"/>
          </p:nvPr>
        </p:nvSpPr>
        <p:spPr>
          <a:xfrm>
            <a:off x="428596" y="1916113"/>
            <a:ext cx="7491442" cy="3124200"/>
          </a:xfrm>
        </p:spPr>
        <p:txBody>
          <a:bodyPr/>
          <a:lstStyle/>
          <a:p>
            <a:pPr eaLnBrk="1" hangingPunct="1">
              <a:lnSpc>
                <a:spcPct val="150000"/>
              </a:lnSpc>
            </a:pPr>
            <a:r>
              <a:rPr lang="zh-CN" altLang="en-US" b="1" dirty="0" smtClean="0">
                <a:ea typeface="楷体_GB2312" pitchFamily="49" charset="-122"/>
              </a:rPr>
              <a:t>增加多余项，可消除逻辑冒险</a:t>
            </a:r>
          </a:p>
          <a:p>
            <a:pPr eaLnBrk="1" hangingPunct="1">
              <a:lnSpc>
                <a:spcPct val="150000"/>
              </a:lnSpc>
            </a:pPr>
            <a:r>
              <a:rPr lang="zh-CN" altLang="en-US" b="1" dirty="0" smtClean="0">
                <a:ea typeface="楷体_GB2312" pitchFamily="49" charset="-122"/>
              </a:rPr>
              <a:t>输出端加滤波电容，可消除逻辑冒险和功能冒险</a:t>
            </a:r>
          </a:p>
          <a:p>
            <a:pPr eaLnBrk="1" hangingPunct="1">
              <a:lnSpc>
                <a:spcPct val="150000"/>
              </a:lnSpc>
            </a:pPr>
            <a:r>
              <a:rPr lang="zh-CN" altLang="en-US" b="1" dirty="0" smtClean="0">
                <a:ea typeface="楷体_GB2312" pitchFamily="49" charset="-122"/>
              </a:rPr>
              <a:t>加取样脉冲，可消除逻辑冒险和功能冒险</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a:xfrm>
            <a:off x="0" y="139700"/>
            <a:ext cx="6488113" cy="811213"/>
          </a:xfrm>
          <a:solidFill>
            <a:srgbClr val="92D050"/>
          </a:solidFill>
        </p:spPr>
        <p:txBody>
          <a:bodyPr/>
          <a:lstStyle/>
          <a:p>
            <a:pPr marL="571500" indent="-571500" eaLnBrk="1" hangingPunct="1">
              <a:buFontTx/>
              <a:buChar char="•"/>
            </a:pPr>
            <a:r>
              <a:rPr lang="zh-CN" altLang="en-US" sz="4000" b="1" smtClean="0">
                <a:ea typeface="楷体_GB2312" pitchFamily="49" charset="-122"/>
              </a:rPr>
              <a:t>数据选择电路实验提示</a:t>
            </a:r>
          </a:p>
        </p:txBody>
      </p:sp>
      <p:sp>
        <p:nvSpPr>
          <p:cNvPr id="54276" name="Rectangle 3"/>
          <p:cNvSpPr>
            <a:spLocks noGrp="1" noChangeArrowheads="1"/>
          </p:cNvSpPr>
          <p:nvPr>
            <p:ph type="body" sz="half" idx="4294967295"/>
          </p:nvPr>
        </p:nvSpPr>
        <p:spPr>
          <a:xfrm>
            <a:off x="0" y="2016125"/>
            <a:ext cx="3856038" cy="4149725"/>
          </a:xfrm>
        </p:spPr>
        <p:txBody>
          <a:bodyPr/>
          <a:lstStyle/>
          <a:p>
            <a:pPr eaLnBrk="1" hangingPunct="1">
              <a:lnSpc>
                <a:spcPct val="150000"/>
              </a:lnSpc>
            </a:pPr>
            <a:r>
              <a:rPr lang="zh-CN" altLang="en-US" sz="2800" b="1" smtClean="0">
                <a:ea typeface="楷体_GB2312" pitchFamily="49" charset="-122"/>
              </a:rPr>
              <a:t>测试</a:t>
            </a:r>
            <a:r>
              <a:rPr lang="en-US" altLang="zh-CN" sz="2800" b="1" smtClean="0">
                <a:ea typeface="楷体_GB2312" pitchFamily="49" charset="-122"/>
              </a:rPr>
              <a:t>74LS153</a:t>
            </a:r>
            <a:r>
              <a:rPr lang="zh-CN" altLang="en-US" sz="2800" b="1" smtClean="0">
                <a:ea typeface="楷体_GB2312" pitchFamily="49" charset="-122"/>
              </a:rPr>
              <a:t>的逻辑功能</a:t>
            </a:r>
          </a:p>
          <a:p>
            <a:pPr eaLnBrk="1" hangingPunct="1">
              <a:lnSpc>
                <a:spcPct val="150000"/>
              </a:lnSpc>
            </a:pPr>
            <a:r>
              <a:rPr lang="zh-CN" altLang="en-US" sz="2800" b="1" smtClean="0">
                <a:ea typeface="楷体_GB2312" pitchFamily="49" charset="-122"/>
              </a:rPr>
              <a:t>按右侧逻辑功能表进行静态测试</a:t>
            </a:r>
          </a:p>
          <a:p>
            <a:pPr eaLnBrk="1" hangingPunct="1">
              <a:lnSpc>
                <a:spcPct val="150000"/>
              </a:lnSpc>
            </a:pPr>
            <a:r>
              <a:rPr lang="zh-CN" altLang="en-US" sz="2800" b="1" smtClean="0">
                <a:ea typeface="楷体_GB2312" pitchFamily="49" charset="-122"/>
              </a:rPr>
              <a:t>输入接</a:t>
            </a:r>
            <a:r>
              <a:rPr lang="en-US" altLang="zh-CN" sz="2800" b="1" smtClean="0">
                <a:ea typeface="楷体_GB2312" pitchFamily="49" charset="-122"/>
              </a:rPr>
              <a:t>K1~K7</a:t>
            </a:r>
            <a:r>
              <a:rPr lang="zh-CN" altLang="en-US" sz="2800" b="1" smtClean="0">
                <a:ea typeface="楷体_GB2312" pitchFamily="49" charset="-122"/>
              </a:rPr>
              <a:t>，输出接发光二极管</a:t>
            </a:r>
          </a:p>
        </p:txBody>
      </p:sp>
      <p:graphicFrame>
        <p:nvGraphicFramePr>
          <p:cNvPr id="219249" name="Group 113"/>
          <p:cNvGraphicFramePr>
            <a:graphicFrameLocks noGrp="1"/>
          </p:cNvGraphicFramePr>
          <p:nvPr>
            <p:ph sz="half" idx="4294967295"/>
          </p:nvPr>
        </p:nvGraphicFramePr>
        <p:xfrm>
          <a:off x="4379907" y="1704996"/>
          <a:ext cx="4194175" cy="4724400"/>
        </p:xfrm>
        <a:graphic>
          <a:graphicData uri="http://schemas.openxmlformats.org/drawingml/2006/table">
            <a:tbl>
              <a:tblPr/>
              <a:tblGrid>
                <a:gridCol w="523875">
                  <a:extLst>
                    <a:ext uri="{9D8B030D-6E8A-4147-A177-3AD203B41FA5}">
                      <a16:colId xmlns="" xmlns:a16="http://schemas.microsoft.com/office/drawing/2014/main" val="20000"/>
                    </a:ext>
                  </a:extLst>
                </a:gridCol>
                <a:gridCol w="525462">
                  <a:extLst>
                    <a:ext uri="{9D8B030D-6E8A-4147-A177-3AD203B41FA5}">
                      <a16:colId xmlns="" xmlns:a16="http://schemas.microsoft.com/office/drawing/2014/main" val="20001"/>
                    </a:ext>
                  </a:extLst>
                </a:gridCol>
                <a:gridCol w="523875">
                  <a:extLst>
                    <a:ext uri="{9D8B030D-6E8A-4147-A177-3AD203B41FA5}">
                      <a16:colId xmlns="" xmlns:a16="http://schemas.microsoft.com/office/drawing/2014/main" val="20002"/>
                    </a:ext>
                  </a:extLst>
                </a:gridCol>
                <a:gridCol w="523875">
                  <a:extLst>
                    <a:ext uri="{9D8B030D-6E8A-4147-A177-3AD203B41FA5}">
                      <a16:colId xmlns="" xmlns:a16="http://schemas.microsoft.com/office/drawing/2014/main" val="20003"/>
                    </a:ext>
                  </a:extLst>
                </a:gridCol>
                <a:gridCol w="523875">
                  <a:extLst>
                    <a:ext uri="{9D8B030D-6E8A-4147-A177-3AD203B41FA5}">
                      <a16:colId xmlns="" xmlns:a16="http://schemas.microsoft.com/office/drawing/2014/main" val="20004"/>
                    </a:ext>
                  </a:extLst>
                </a:gridCol>
                <a:gridCol w="525463">
                  <a:extLst>
                    <a:ext uri="{9D8B030D-6E8A-4147-A177-3AD203B41FA5}">
                      <a16:colId xmlns="" xmlns:a16="http://schemas.microsoft.com/office/drawing/2014/main" val="20005"/>
                    </a:ext>
                  </a:extLst>
                </a:gridCol>
                <a:gridCol w="523875">
                  <a:extLst>
                    <a:ext uri="{9D8B030D-6E8A-4147-A177-3AD203B41FA5}">
                      <a16:colId xmlns="" xmlns:a16="http://schemas.microsoft.com/office/drawing/2014/main" val="20006"/>
                    </a:ext>
                  </a:extLst>
                </a:gridCol>
                <a:gridCol w="523875">
                  <a:extLst>
                    <a:ext uri="{9D8B030D-6E8A-4147-A177-3AD203B41FA5}">
                      <a16:colId xmlns="" xmlns:a16="http://schemas.microsoft.com/office/drawing/2014/main" val="20007"/>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选通</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输入</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选择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数据输入</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输出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A1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A0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D0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D1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D2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D3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54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54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54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54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rgbClr val="FF0000"/>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rgbClr val="339966"/>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54277" name="Text Box 4"/>
          <p:cNvSpPr txBox="1">
            <a:spLocks noChangeArrowheads="1"/>
          </p:cNvSpPr>
          <p:nvPr/>
        </p:nvSpPr>
        <p:spPr bwMode="auto">
          <a:xfrm>
            <a:off x="454025" y="1193800"/>
            <a:ext cx="2952750" cy="579438"/>
          </a:xfrm>
          <a:prstGeom prst="rect">
            <a:avLst/>
          </a:prstGeom>
          <a:noFill/>
          <a:ln w="9525">
            <a:noFill/>
            <a:miter lim="800000"/>
            <a:headEnd/>
            <a:tailEnd/>
          </a:ln>
        </p:spPr>
        <p:txBody>
          <a:bodyPr>
            <a:spAutoFit/>
          </a:bodyPr>
          <a:lstStyle/>
          <a:p>
            <a:pPr eaLnBrk="1" hangingPunct="1">
              <a:spcBef>
                <a:spcPct val="50000"/>
              </a:spcBef>
            </a:pPr>
            <a:r>
              <a:rPr lang="zh-CN" altLang="en-US" sz="3200" b="1" dirty="0">
                <a:solidFill>
                  <a:srgbClr val="FFFF00"/>
                </a:solidFill>
                <a:latin typeface="Times New Roman" pitchFamily="18" charset="0"/>
                <a:ea typeface="楷体_GB2312" pitchFamily="49" charset="-122"/>
              </a:rPr>
              <a:t>一、</a:t>
            </a:r>
            <a:r>
              <a:rPr lang="en-US" altLang="zh-CN" sz="3200" b="1" dirty="0">
                <a:solidFill>
                  <a:srgbClr val="FFFF00"/>
                </a:solidFill>
                <a:latin typeface="Times New Roman" pitchFamily="18" charset="0"/>
                <a:ea typeface="楷体_GB2312" pitchFamily="49" charset="-122"/>
              </a:rPr>
              <a:t>P176-1</a:t>
            </a:r>
          </a:p>
        </p:txBody>
      </p:sp>
      <p:sp>
        <p:nvSpPr>
          <p:cNvPr id="54384" name="Rectangle 111"/>
          <p:cNvSpPr>
            <a:spLocks noChangeArrowheads="1"/>
          </p:cNvSpPr>
          <p:nvPr/>
        </p:nvSpPr>
        <p:spPr bwMode="auto">
          <a:xfrm>
            <a:off x="4794245" y="1128733"/>
            <a:ext cx="1970087" cy="519113"/>
          </a:xfrm>
          <a:prstGeom prst="rect">
            <a:avLst/>
          </a:prstGeom>
          <a:noFill/>
          <a:ln w="9525">
            <a:noFill/>
            <a:miter lim="800000"/>
            <a:headEnd/>
            <a:tailEnd/>
          </a:ln>
        </p:spPr>
        <p:txBody>
          <a:bodyPr wrap="none">
            <a:spAutoFit/>
          </a:bodyPr>
          <a:lstStyle/>
          <a:p>
            <a:pPr eaLnBrk="1" hangingPunct="1"/>
            <a:r>
              <a:rPr lang="zh-CN" altLang="en-US" sz="2800" b="1" dirty="0">
                <a:latin typeface="Times New Roman" pitchFamily="18" charset="0"/>
                <a:ea typeface="楷体_GB2312" pitchFamily="49" charset="-122"/>
              </a:rPr>
              <a:t>逻辑功能表</a:t>
            </a:r>
          </a:p>
        </p:txBody>
      </p:sp>
      <p:sp>
        <p:nvSpPr>
          <p:cNvPr id="54385" name="Line 112"/>
          <p:cNvSpPr>
            <a:spLocks noChangeShapeType="1"/>
          </p:cNvSpPr>
          <p:nvPr/>
        </p:nvSpPr>
        <p:spPr bwMode="auto">
          <a:xfrm>
            <a:off x="3786182" y="2532083"/>
            <a:ext cx="215900" cy="0"/>
          </a:xfrm>
          <a:prstGeom prst="line">
            <a:avLst/>
          </a:prstGeom>
          <a:noFill/>
          <a:ln w="28575">
            <a:solidFill>
              <a:schemeClr val="tx1"/>
            </a:solidFill>
            <a:round/>
            <a:headEnd/>
            <a:tailEnd/>
          </a:ln>
        </p:spPr>
        <p:txBody>
          <a:bodyPr/>
          <a:lstStyle/>
          <a:p>
            <a:endParaRPr lang="zh-CN" altLang="en-US"/>
          </a:p>
        </p:txBody>
      </p:sp>
    </p:spTree>
  </p:cSld>
  <p:clrMapOvr>
    <a:masterClrMapping/>
  </p:clrMapOvr>
  <p:transition advClick="0" advTm="6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3" name="Group 3"/>
          <p:cNvGraphicFramePr>
            <a:graphicFrameLocks noGrp="1"/>
          </p:cNvGraphicFramePr>
          <p:nvPr>
            <p:ph idx="4294967295"/>
          </p:nvPr>
        </p:nvGraphicFramePr>
        <p:xfrm>
          <a:off x="1285852" y="2500306"/>
          <a:ext cx="3527425" cy="3962400"/>
        </p:xfrm>
        <a:graphic>
          <a:graphicData uri="http://schemas.openxmlformats.org/drawingml/2006/table">
            <a:tbl>
              <a:tblPr/>
              <a:tblGrid>
                <a:gridCol w="700088">
                  <a:extLst>
                    <a:ext uri="{9D8B030D-6E8A-4147-A177-3AD203B41FA5}">
                      <a16:colId xmlns="" xmlns:a16="http://schemas.microsoft.com/office/drawing/2014/main" val="20000"/>
                    </a:ext>
                  </a:extLst>
                </a:gridCol>
                <a:gridCol w="711200">
                  <a:extLst>
                    <a:ext uri="{9D8B030D-6E8A-4147-A177-3AD203B41FA5}">
                      <a16:colId xmlns="" xmlns:a16="http://schemas.microsoft.com/office/drawing/2014/main" val="20001"/>
                    </a:ext>
                  </a:extLst>
                </a:gridCol>
                <a:gridCol w="695325">
                  <a:extLst>
                    <a:ext uri="{9D8B030D-6E8A-4147-A177-3AD203B41FA5}">
                      <a16:colId xmlns="" xmlns:a16="http://schemas.microsoft.com/office/drawing/2014/main" val="20002"/>
                    </a:ext>
                  </a:extLst>
                </a:gridCol>
                <a:gridCol w="676275">
                  <a:extLst>
                    <a:ext uri="{9D8B030D-6E8A-4147-A177-3AD203B41FA5}">
                      <a16:colId xmlns="" xmlns:a16="http://schemas.microsoft.com/office/drawing/2014/main" val="20003"/>
                    </a:ext>
                  </a:extLst>
                </a:gridCol>
                <a:gridCol w="744537">
                  <a:extLst>
                    <a:ext uri="{9D8B030D-6E8A-4147-A177-3AD203B41FA5}">
                      <a16:colId xmlns="" xmlns:a16="http://schemas.microsoft.com/office/drawing/2014/main" val="20004"/>
                    </a:ext>
                  </a:extLst>
                </a:gridCol>
              </a:tblGrid>
              <a:tr h="37782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输入</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输出</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 xmlns:a16="http://schemas.microsoft.com/office/drawing/2014/main" val="10000"/>
                  </a:ext>
                </a:extLst>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A</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B</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C</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T</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S </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27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0</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Times New Roman" pitchFamily="18" charset="0"/>
                          <a:ea typeface="宋体" charset="-122"/>
                        </a:rPr>
                        <a:t>1</a:t>
                      </a:r>
                    </a:p>
                  </a:txBody>
                  <a:tcPr marL="258889" marR="2588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55363" name="Rectangle 3"/>
          <p:cNvSpPr>
            <a:spLocks noGrp="1" noChangeArrowheads="1"/>
          </p:cNvSpPr>
          <p:nvPr>
            <p:ph type="body" sz="half" idx="4294967295"/>
          </p:nvPr>
        </p:nvSpPr>
        <p:spPr>
          <a:xfrm>
            <a:off x="574675" y="658813"/>
            <a:ext cx="8569325" cy="1509712"/>
          </a:xfrm>
        </p:spPr>
        <p:txBody>
          <a:bodyPr/>
          <a:lstStyle/>
          <a:p>
            <a:pPr eaLnBrk="1" hangingPunct="1">
              <a:lnSpc>
                <a:spcPct val="150000"/>
              </a:lnSpc>
              <a:spcBef>
                <a:spcPct val="0"/>
              </a:spcBef>
              <a:buClr>
                <a:srgbClr val="CC3300"/>
              </a:buClr>
              <a:buFont typeface="Wingdings" pitchFamily="2" charset="2"/>
              <a:buNone/>
            </a:pPr>
            <a:r>
              <a:rPr lang="zh-CN" altLang="en-US" sz="2000" b="1" smtClean="0">
                <a:ea typeface="楷体_GB2312" pitchFamily="49" charset="-122"/>
              </a:rPr>
              <a:t>用</a:t>
            </a:r>
            <a:r>
              <a:rPr lang="en-US" altLang="zh-CN" sz="2000" b="1" smtClean="0">
                <a:ea typeface="楷体_GB2312" pitchFamily="49" charset="-122"/>
              </a:rPr>
              <a:t>74153</a:t>
            </a:r>
            <a:r>
              <a:rPr lang="zh-CN" altLang="en-US" sz="2000" b="1" smtClean="0">
                <a:ea typeface="楷体_GB2312" pitchFamily="49" charset="-122"/>
              </a:rPr>
              <a:t>设计一个一位全加器，写出设计过程，并用实验验证。 </a:t>
            </a:r>
          </a:p>
          <a:p>
            <a:pPr eaLnBrk="1" hangingPunct="1">
              <a:lnSpc>
                <a:spcPct val="150000"/>
              </a:lnSpc>
              <a:spcBef>
                <a:spcPct val="0"/>
              </a:spcBef>
              <a:buClr>
                <a:srgbClr val="CC3300"/>
              </a:buClr>
              <a:buFont typeface="Wingdings" pitchFamily="2" charset="2"/>
              <a:buNone/>
            </a:pPr>
            <a:r>
              <a:rPr lang="zh-CN" altLang="en-US" sz="2000" b="1" smtClean="0">
                <a:ea typeface="楷体_GB2312" pitchFamily="49" charset="-122"/>
              </a:rPr>
              <a:t>一、设计思路</a:t>
            </a:r>
          </a:p>
          <a:p>
            <a:pPr lvl="1" eaLnBrk="1" hangingPunct="1">
              <a:lnSpc>
                <a:spcPct val="150000"/>
              </a:lnSpc>
              <a:spcBef>
                <a:spcPct val="0"/>
              </a:spcBef>
              <a:buClr>
                <a:srgbClr val="CC3300"/>
              </a:buClr>
              <a:buFont typeface="Wingdings" pitchFamily="2" charset="2"/>
              <a:buChar char="ü"/>
            </a:pPr>
            <a:r>
              <a:rPr lang="zh-CN" altLang="en-US" sz="2000" b="1" smtClean="0">
                <a:ea typeface="楷体_GB2312" pitchFamily="49" charset="-122"/>
              </a:rPr>
              <a:t>输入：</a:t>
            </a:r>
            <a:r>
              <a:rPr lang="en-US" altLang="zh-CN" sz="2000" b="1" smtClean="0">
                <a:ea typeface="楷体_GB2312" pitchFamily="49" charset="-122"/>
              </a:rPr>
              <a:t>A-</a:t>
            </a:r>
            <a:r>
              <a:rPr lang="zh-CN" altLang="en-US" sz="2000" b="1" smtClean="0">
                <a:ea typeface="楷体_GB2312" pitchFamily="49" charset="-122"/>
              </a:rPr>
              <a:t>本位被加数，</a:t>
            </a:r>
            <a:r>
              <a:rPr lang="en-US" altLang="zh-CN" sz="2000" b="1" smtClean="0">
                <a:ea typeface="楷体_GB2312" pitchFamily="49" charset="-122"/>
              </a:rPr>
              <a:t>B-</a:t>
            </a:r>
            <a:r>
              <a:rPr lang="zh-CN" altLang="en-US" sz="2000" b="1" smtClean="0">
                <a:ea typeface="楷体_GB2312" pitchFamily="49" charset="-122"/>
              </a:rPr>
              <a:t>本位加数，</a:t>
            </a:r>
            <a:r>
              <a:rPr lang="en-US" altLang="zh-CN" sz="2000" b="1" smtClean="0">
                <a:ea typeface="楷体_GB2312" pitchFamily="49" charset="-122"/>
              </a:rPr>
              <a:t>C-</a:t>
            </a:r>
            <a:r>
              <a:rPr lang="zh-CN" altLang="en-US" sz="2000" b="1" smtClean="0">
                <a:ea typeface="楷体_GB2312" pitchFamily="49" charset="-122"/>
              </a:rPr>
              <a:t>低位向本位的进位</a:t>
            </a:r>
          </a:p>
          <a:p>
            <a:pPr lvl="1" eaLnBrk="1" hangingPunct="1">
              <a:lnSpc>
                <a:spcPct val="150000"/>
              </a:lnSpc>
              <a:spcBef>
                <a:spcPct val="0"/>
              </a:spcBef>
              <a:buClr>
                <a:srgbClr val="CC3300"/>
              </a:buClr>
              <a:buFont typeface="Wingdings" pitchFamily="2" charset="2"/>
              <a:buChar char="ü"/>
            </a:pPr>
            <a:r>
              <a:rPr lang="zh-CN" altLang="en-US" sz="2000" b="1" smtClean="0">
                <a:ea typeface="楷体_GB2312" pitchFamily="49" charset="-122"/>
              </a:rPr>
              <a:t>输出：</a:t>
            </a:r>
            <a:r>
              <a:rPr lang="en-US" altLang="zh-CN" sz="2000" b="1" smtClean="0">
                <a:ea typeface="楷体_GB2312" pitchFamily="49" charset="-122"/>
              </a:rPr>
              <a:t>S-</a:t>
            </a:r>
            <a:r>
              <a:rPr lang="zh-CN" altLang="en-US" sz="2000" b="1" smtClean="0">
                <a:ea typeface="楷体_GB2312" pitchFamily="49" charset="-122"/>
              </a:rPr>
              <a:t>本位和，</a:t>
            </a:r>
            <a:r>
              <a:rPr lang="en-US" altLang="zh-CN" sz="2000" b="1" smtClean="0">
                <a:ea typeface="楷体_GB2312" pitchFamily="49" charset="-122"/>
              </a:rPr>
              <a:t>T-</a:t>
            </a:r>
            <a:r>
              <a:rPr lang="zh-CN" altLang="en-US" sz="2000" b="1" smtClean="0">
                <a:ea typeface="楷体_GB2312" pitchFamily="49" charset="-122"/>
              </a:rPr>
              <a:t>本位向高位的进位</a:t>
            </a:r>
          </a:p>
        </p:txBody>
      </p:sp>
      <p:sp>
        <p:nvSpPr>
          <p:cNvPr id="55364" name="Rectangle 69"/>
          <p:cNvSpPr>
            <a:spLocks noChangeArrowheads="1"/>
          </p:cNvSpPr>
          <p:nvPr/>
        </p:nvSpPr>
        <p:spPr bwMode="auto">
          <a:xfrm>
            <a:off x="95250" y="2860675"/>
            <a:ext cx="750888" cy="1568450"/>
          </a:xfrm>
          <a:prstGeom prst="rect">
            <a:avLst/>
          </a:prstGeom>
          <a:noFill/>
          <a:ln w="9525">
            <a:noFill/>
            <a:miter lim="800000"/>
            <a:headEnd/>
            <a:tailEnd/>
          </a:ln>
        </p:spPr>
        <p:txBody>
          <a:bodyPr anchor="ctr">
            <a:spAutoFit/>
          </a:bodyPr>
          <a:lstStyle/>
          <a:p>
            <a:pPr eaLnBrk="1" hangingPunct="1"/>
            <a:r>
              <a:rPr lang="zh-CN" altLang="en-US" sz="3200" b="1">
                <a:latin typeface="Times New Roman" pitchFamily="18" charset="0"/>
                <a:ea typeface="楷体_GB2312" pitchFamily="49" charset="-122"/>
              </a:rPr>
              <a:t>真值表：</a:t>
            </a:r>
          </a:p>
        </p:txBody>
      </p:sp>
      <p:pic>
        <p:nvPicPr>
          <p:cNvPr id="55365" name="Picture 72" descr="hand_raised_hg_wht"/>
          <p:cNvPicPr>
            <a:picLocks noChangeAspect="1" noChangeArrowheads="1" noCrop="1"/>
          </p:cNvPicPr>
          <p:nvPr/>
        </p:nvPicPr>
        <p:blipFill>
          <a:blip r:embed="rId2" cstate="print"/>
          <a:srcRect/>
          <a:stretch>
            <a:fillRect/>
          </a:stretch>
        </p:blipFill>
        <p:spPr bwMode="auto">
          <a:xfrm>
            <a:off x="77788" y="5059363"/>
            <a:ext cx="1125537" cy="1408112"/>
          </a:xfrm>
          <a:prstGeom prst="rect">
            <a:avLst/>
          </a:prstGeom>
          <a:noFill/>
          <a:ln w="9525">
            <a:noFill/>
            <a:miter lim="800000"/>
            <a:headEnd/>
            <a:tailEnd/>
          </a:ln>
        </p:spPr>
      </p:pic>
      <p:sp>
        <p:nvSpPr>
          <p:cNvPr id="55366" name="Rectangle 70"/>
          <p:cNvSpPr>
            <a:spLocks noChangeArrowheads="1"/>
          </p:cNvSpPr>
          <p:nvPr/>
        </p:nvSpPr>
        <p:spPr bwMode="auto">
          <a:xfrm>
            <a:off x="214282" y="0"/>
            <a:ext cx="2284412" cy="731838"/>
          </a:xfrm>
          <a:prstGeom prst="rect">
            <a:avLst/>
          </a:prstGeom>
          <a:noFill/>
          <a:ln w="9525">
            <a:noFill/>
            <a:miter lim="800000"/>
            <a:headEnd/>
            <a:tailEnd/>
          </a:ln>
        </p:spPr>
        <p:txBody>
          <a:bodyPr anchor="ctr"/>
          <a:lstStyle/>
          <a:p>
            <a:pPr algn="ctr" eaLnBrk="1" hangingPunct="1"/>
            <a:r>
              <a:rPr kumimoji="1" lang="zh-CN" altLang="en-US" sz="3600" b="1" dirty="0">
                <a:solidFill>
                  <a:srgbClr val="FFFF00"/>
                </a:solidFill>
                <a:latin typeface="Times New Roman" pitchFamily="18" charset="0"/>
                <a:ea typeface="楷体_GB2312" pitchFamily="49" charset="-122"/>
              </a:rPr>
              <a:t>二、</a:t>
            </a:r>
            <a:r>
              <a:rPr kumimoji="1" lang="en-US" altLang="zh-CN" sz="3600" b="1" dirty="0">
                <a:solidFill>
                  <a:srgbClr val="FFFF00"/>
                </a:solidFill>
                <a:latin typeface="Times New Roman" pitchFamily="18" charset="0"/>
                <a:ea typeface="楷体_GB2312" pitchFamily="49" charset="-122"/>
              </a:rPr>
              <a:t>176-2</a:t>
            </a:r>
          </a:p>
        </p:txBody>
      </p:sp>
      <p:sp>
        <p:nvSpPr>
          <p:cNvPr id="55367" name="Rectangle 69"/>
          <p:cNvSpPr>
            <a:spLocks noChangeArrowheads="1"/>
          </p:cNvSpPr>
          <p:nvPr/>
        </p:nvSpPr>
        <p:spPr bwMode="auto">
          <a:xfrm>
            <a:off x="4918075" y="2698750"/>
            <a:ext cx="1885950" cy="457200"/>
          </a:xfrm>
          <a:prstGeom prst="rect">
            <a:avLst/>
          </a:prstGeom>
          <a:noFill/>
          <a:ln w="9525">
            <a:noFill/>
            <a:miter lim="800000"/>
            <a:headEnd/>
            <a:tailEnd/>
          </a:ln>
        </p:spPr>
        <p:txBody>
          <a:bodyPr wrap="none" anchor="ctr">
            <a:spAutoFit/>
          </a:bodyPr>
          <a:lstStyle/>
          <a:p>
            <a:pPr eaLnBrk="1" hangingPunct="1"/>
            <a:r>
              <a:rPr lang="zh-CN" altLang="en-US" sz="2400" b="1">
                <a:latin typeface="Times New Roman" pitchFamily="18" charset="0"/>
                <a:ea typeface="楷体_GB2312" pitchFamily="49" charset="-122"/>
              </a:rPr>
              <a:t>画</a:t>
            </a:r>
            <a:r>
              <a:rPr lang="en-US" altLang="zh-CN" sz="2400" b="1">
                <a:latin typeface="Times New Roman" pitchFamily="18" charset="0"/>
                <a:ea typeface="楷体_GB2312" pitchFamily="49" charset="-122"/>
              </a:rPr>
              <a:t>S</a:t>
            </a:r>
            <a:r>
              <a:rPr lang="zh-CN" altLang="en-US" sz="2400" b="1">
                <a:latin typeface="Times New Roman" pitchFamily="18" charset="0"/>
                <a:ea typeface="楷体_GB2312" pitchFamily="49" charset="-122"/>
              </a:rPr>
              <a:t>卡诺图：</a:t>
            </a:r>
          </a:p>
        </p:txBody>
      </p:sp>
      <p:graphicFrame>
        <p:nvGraphicFramePr>
          <p:cNvPr id="220232" name="Group 72"/>
          <p:cNvGraphicFramePr>
            <a:graphicFrameLocks noGrp="1"/>
          </p:cNvGraphicFramePr>
          <p:nvPr/>
        </p:nvGraphicFramePr>
        <p:xfrm>
          <a:off x="5580063" y="3213100"/>
          <a:ext cx="3105150" cy="1513840"/>
        </p:xfrm>
        <a:graphic>
          <a:graphicData uri="http://schemas.openxmlformats.org/drawingml/2006/table">
            <a:tbl>
              <a:tblPr/>
              <a:tblGrid>
                <a:gridCol w="752475">
                  <a:extLst>
                    <a:ext uri="{9D8B030D-6E8A-4147-A177-3AD203B41FA5}">
                      <a16:colId xmlns="" xmlns:a16="http://schemas.microsoft.com/office/drawing/2014/main" val="20000"/>
                    </a:ext>
                  </a:extLst>
                </a:gridCol>
                <a:gridCol w="584200">
                  <a:extLst>
                    <a:ext uri="{9D8B030D-6E8A-4147-A177-3AD203B41FA5}">
                      <a16:colId xmlns="" xmlns:a16="http://schemas.microsoft.com/office/drawing/2014/main" val="20001"/>
                    </a:ext>
                  </a:extLst>
                </a:gridCol>
                <a:gridCol w="601662">
                  <a:extLst>
                    <a:ext uri="{9D8B030D-6E8A-4147-A177-3AD203B41FA5}">
                      <a16:colId xmlns="" xmlns:a16="http://schemas.microsoft.com/office/drawing/2014/main" val="20002"/>
                    </a:ext>
                  </a:extLst>
                </a:gridCol>
                <a:gridCol w="582613">
                  <a:extLst>
                    <a:ext uri="{9D8B030D-6E8A-4147-A177-3AD203B41FA5}">
                      <a16:colId xmlns="" xmlns:a16="http://schemas.microsoft.com/office/drawing/2014/main" val="20003"/>
                    </a:ext>
                  </a:extLst>
                </a:gridCol>
                <a:gridCol w="584200">
                  <a:extLst>
                    <a:ext uri="{9D8B030D-6E8A-4147-A177-3AD203B41FA5}">
                      <a16:colId xmlns="" xmlns:a16="http://schemas.microsoft.com/office/drawing/2014/main" val="20004"/>
                    </a:ext>
                  </a:extLst>
                </a:gridCol>
              </a:tblGrid>
              <a:tr h="7207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  BC</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55394" name="Line 98"/>
          <p:cNvSpPr>
            <a:spLocks noChangeShapeType="1"/>
          </p:cNvSpPr>
          <p:nvPr/>
        </p:nvSpPr>
        <p:spPr bwMode="auto">
          <a:xfrm>
            <a:off x="5651500" y="3284538"/>
            <a:ext cx="649288" cy="720725"/>
          </a:xfrm>
          <a:prstGeom prst="line">
            <a:avLst/>
          </a:prstGeom>
          <a:noFill/>
          <a:ln w="9525">
            <a:solidFill>
              <a:schemeClr val="tx1"/>
            </a:solidFill>
            <a:round/>
            <a:headEnd/>
            <a:tailEnd/>
          </a:ln>
        </p:spPr>
        <p:txBody>
          <a:bodyPr/>
          <a:lstStyle/>
          <a:p>
            <a:endParaRPr lang="zh-CN" altLang="en-US"/>
          </a:p>
        </p:txBody>
      </p:sp>
      <p:sp>
        <p:nvSpPr>
          <p:cNvPr id="55395" name="Rectangle 69"/>
          <p:cNvSpPr>
            <a:spLocks noChangeArrowheads="1"/>
          </p:cNvSpPr>
          <p:nvPr/>
        </p:nvSpPr>
        <p:spPr bwMode="auto">
          <a:xfrm>
            <a:off x="4943475" y="5006975"/>
            <a:ext cx="1098550" cy="457200"/>
          </a:xfrm>
          <a:prstGeom prst="rect">
            <a:avLst/>
          </a:prstGeom>
          <a:noFill/>
          <a:ln w="9525">
            <a:noFill/>
            <a:miter lim="800000"/>
            <a:headEnd/>
            <a:tailEnd/>
          </a:ln>
        </p:spPr>
        <p:txBody>
          <a:bodyPr wrap="none" anchor="ctr">
            <a:spAutoFit/>
          </a:bodyPr>
          <a:lstStyle/>
          <a:p>
            <a:pPr eaLnBrk="1" hangingPunct="1"/>
            <a:r>
              <a:rPr lang="zh-CN" altLang="en-US" sz="2400" b="1">
                <a:latin typeface="Times New Roman" pitchFamily="18" charset="0"/>
                <a:ea typeface="楷体_GB2312" pitchFamily="49" charset="-122"/>
              </a:rPr>
              <a:t>降维：</a:t>
            </a:r>
          </a:p>
        </p:txBody>
      </p:sp>
      <p:grpSp>
        <p:nvGrpSpPr>
          <p:cNvPr id="2" name="Group 121"/>
          <p:cNvGrpSpPr>
            <a:grpSpLocks/>
          </p:cNvGrpSpPr>
          <p:nvPr/>
        </p:nvGrpSpPr>
        <p:grpSpPr bwMode="auto">
          <a:xfrm>
            <a:off x="5868988" y="4964133"/>
            <a:ext cx="2016125" cy="1393825"/>
            <a:chOff x="3651" y="3095"/>
            <a:chExt cx="1270" cy="1018"/>
          </a:xfrm>
        </p:grpSpPr>
        <p:sp>
          <p:nvSpPr>
            <p:cNvPr id="55398" name="Rectangle 101"/>
            <p:cNvSpPr>
              <a:spLocks noChangeArrowheads="1"/>
            </p:cNvSpPr>
            <p:nvPr/>
          </p:nvSpPr>
          <p:spPr bwMode="auto">
            <a:xfrm>
              <a:off x="4493" y="3823"/>
              <a:ext cx="383" cy="287"/>
            </a:xfrm>
            <a:prstGeom prst="rect">
              <a:avLst/>
            </a:prstGeom>
            <a:noFill/>
            <a:ln w="9525">
              <a:noFill/>
              <a:miter lim="800000"/>
              <a:headEnd/>
              <a:tailEnd/>
            </a:ln>
          </p:spPr>
          <p:txBody>
            <a:bodyPr/>
            <a:lstStyle/>
            <a:p>
              <a:pPr algn="ctr" eaLnBrk="1" hangingPunct="1"/>
              <a:r>
                <a:rPr kumimoji="1" lang="en-US" altLang="zh-CN">
                  <a:latin typeface="Times New Roman" pitchFamily="18" charset="0"/>
                </a:rPr>
                <a:t>C</a:t>
              </a:r>
            </a:p>
          </p:txBody>
        </p:sp>
        <p:sp>
          <p:nvSpPr>
            <p:cNvPr id="55399" name="Rectangle 102"/>
            <p:cNvSpPr>
              <a:spLocks noChangeArrowheads="1"/>
            </p:cNvSpPr>
            <p:nvPr/>
          </p:nvSpPr>
          <p:spPr bwMode="auto">
            <a:xfrm>
              <a:off x="4125" y="3823"/>
              <a:ext cx="368" cy="287"/>
            </a:xfrm>
            <a:prstGeom prst="rect">
              <a:avLst/>
            </a:prstGeom>
            <a:noFill/>
            <a:ln w="9525">
              <a:noFill/>
              <a:miter lim="800000"/>
              <a:headEnd/>
              <a:tailEnd/>
            </a:ln>
          </p:spPr>
          <p:txBody>
            <a:bodyPr/>
            <a:lstStyle/>
            <a:p>
              <a:pPr algn="ctr" eaLnBrk="1" hangingPunct="1"/>
              <a:r>
                <a:rPr kumimoji="1" lang="en-US" altLang="zh-CN">
                  <a:latin typeface="Times New Roman" pitchFamily="18" charset="0"/>
                </a:rPr>
                <a:t>C</a:t>
              </a:r>
            </a:p>
          </p:txBody>
        </p:sp>
        <p:sp>
          <p:nvSpPr>
            <p:cNvPr id="55400" name="Rectangle 103"/>
            <p:cNvSpPr>
              <a:spLocks noChangeArrowheads="1"/>
            </p:cNvSpPr>
            <p:nvPr/>
          </p:nvSpPr>
          <p:spPr bwMode="auto">
            <a:xfrm>
              <a:off x="3651" y="3823"/>
              <a:ext cx="474" cy="287"/>
            </a:xfrm>
            <a:prstGeom prst="rect">
              <a:avLst/>
            </a:prstGeom>
            <a:noFill/>
            <a:ln w="9525">
              <a:noFill/>
              <a:miter lim="800000"/>
              <a:headEnd/>
              <a:tailEnd/>
            </a:ln>
          </p:spPr>
          <p:txBody>
            <a:bodyPr anchor="ctr"/>
            <a:lstStyle/>
            <a:p>
              <a:pPr algn="ctr" eaLnBrk="1" hangingPunct="1"/>
              <a:r>
                <a:rPr kumimoji="1" lang="en-US" altLang="zh-CN">
                  <a:latin typeface="Times New Roman" pitchFamily="18" charset="0"/>
                </a:rPr>
                <a:t>1</a:t>
              </a:r>
            </a:p>
          </p:txBody>
        </p:sp>
        <p:sp>
          <p:nvSpPr>
            <p:cNvPr id="55401" name="Rectangle 104"/>
            <p:cNvSpPr>
              <a:spLocks noChangeArrowheads="1"/>
            </p:cNvSpPr>
            <p:nvPr/>
          </p:nvSpPr>
          <p:spPr bwMode="auto">
            <a:xfrm>
              <a:off x="4493" y="3536"/>
              <a:ext cx="383" cy="287"/>
            </a:xfrm>
            <a:prstGeom prst="rect">
              <a:avLst/>
            </a:prstGeom>
            <a:noFill/>
            <a:ln w="9525">
              <a:noFill/>
              <a:miter lim="800000"/>
              <a:headEnd/>
              <a:tailEnd/>
            </a:ln>
          </p:spPr>
          <p:txBody>
            <a:bodyPr/>
            <a:lstStyle/>
            <a:p>
              <a:pPr algn="ctr" eaLnBrk="1" hangingPunct="1"/>
              <a:r>
                <a:rPr kumimoji="1" lang="en-US" altLang="zh-CN">
                  <a:latin typeface="Times New Roman" pitchFamily="18" charset="0"/>
                </a:rPr>
                <a:t>C</a:t>
              </a:r>
            </a:p>
          </p:txBody>
        </p:sp>
        <p:sp>
          <p:nvSpPr>
            <p:cNvPr id="55402" name="Rectangle 105"/>
            <p:cNvSpPr>
              <a:spLocks noChangeArrowheads="1"/>
            </p:cNvSpPr>
            <p:nvPr/>
          </p:nvSpPr>
          <p:spPr bwMode="auto">
            <a:xfrm>
              <a:off x="4125" y="3536"/>
              <a:ext cx="368" cy="287"/>
            </a:xfrm>
            <a:prstGeom prst="rect">
              <a:avLst/>
            </a:prstGeom>
            <a:noFill/>
            <a:ln w="9525">
              <a:noFill/>
              <a:miter lim="800000"/>
              <a:headEnd/>
              <a:tailEnd/>
            </a:ln>
          </p:spPr>
          <p:txBody>
            <a:bodyPr/>
            <a:lstStyle/>
            <a:p>
              <a:pPr algn="ctr" eaLnBrk="1" hangingPunct="1"/>
              <a:r>
                <a:rPr kumimoji="1" lang="en-US" altLang="zh-CN">
                  <a:latin typeface="Times New Roman" pitchFamily="18" charset="0"/>
                </a:rPr>
                <a:t>C</a:t>
              </a:r>
            </a:p>
          </p:txBody>
        </p:sp>
        <p:sp>
          <p:nvSpPr>
            <p:cNvPr id="55403" name="Rectangle 106"/>
            <p:cNvSpPr>
              <a:spLocks noChangeArrowheads="1"/>
            </p:cNvSpPr>
            <p:nvPr/>
          </p:nvSpPr>
          <p:spPr bwMode="auto">
            <a:xfrm>
              <a:off x="3651" y="3536"/>
              <a:ext cx="474" cy="287"/>
            </a:xfrm>
            <a:prstGeom prst="rect">
              <a:avLst/>
            </a:prstGeom>
            <a:noFill/>
            <a:ln w="9525">
              <a:noFill/>
              <a:miter lim="800000"/>
              <a:headEnd/>
              <a:tailEnd/>
            </a:ln>
          </p:spPr>
          <p:txBody>
            <a:bodyPr anchor="ctr"/>
            <a:lstStyle/>
            <a:p>
              <a:pPr algn="ctr" eaLnBrk="1" hangingPunct="1"/>
              <a:r>
                <a:rPr kumimoji="1" lang="en-US" altLang="zh-CN">
                  <a:latin typeface="Times New Roman" pitchFamily="18" charset="0"/>
                </a:rPr>
                <a:t>0</a:t>
              </a:r>
            </a:p>
          </p:txBody>
        </p:sp>
        <p:sp>
          <p:nvSpPr>
            <p:cNvPr id="55404" name="Rectangle 107"/>
            <p:cNvSpPr>
              <a:spLocks noChangeArrowheads="1"/>
            </p:cNvSpPr>
            <p:nvPr/>
          </p:nvSpPr>
          <p:spPr bwMode="auto">
            <a:xfrm>
              <a:off x="4493" y="3113"/>
              <a:ext cx="383" cy="517"/>
            </a:xfrm>
            <a:prstGeom prst="rect">
              <a:avLst/>
            </a:prstGeom>
            <a:noFill/>
            <a:ln w="9525">
              <a:noFill/>
              <a:miter lim="800000"/>
              <a:headEnd/>
              <a:tailEnd/>
            </a:ln>
          </p:spPr>
          <p:txBody>
            <a:bodyPr anchor="ctr"/>
            <a:lstStyle/>
            <a:p>
              <a:pPr algn="ctr" eaLnBrk="1" hangingPunct="1"/>
              <a:r>
                <a:rPr kumimoji="1" lang="en-US" altLang="zh-CN">
                  <a:latin typeface="Times New Roman" pitchFamily="18" charset="0"/>
                </a:rPr>
                <a:t>1</a:t>
              </a:r>
            </a:p>
          </p:txBody>
        </p:sp>
        <p:sp>
          <p:nvSpPr>
            <p:cNvPr id="55405" name="Rectangle 108"/>
            <p:cNvSpPr>
              <a:spLocks noChangeArrowheads="1"/>
            </p:cNvSpPr>
            <p:nvPr/>
          </p:nvSpPr>
          <p:spPr bwMode="auto">
            <a:xfrm>
              <a:off x="4125" y="3095"/>
              <a:ext cx="368" cy="517"/>
            </a:xfrm>
            <a:prstGeom prst="rect">
              <a:avLst/>
            </a:prstGeom>
            <a:noFill/>
            <a:ln w="9525">
              <a:noFill/>
              <a:miter lim="800000"/>
              <a:headEnd/>
              <a:tailEnd/>
            </a:ln>
          </p:spPr>
          <p:txBody>
            <a:bodyPr anchor="ctr"/>
            <a:lstStyle/>
            <a:p>
              <a:pPr algn="ctr" eaLnBrk="1" hangingPunct="1"/>
              <a:r>
                <a:rPr kumimoji="1" lang="en-US" altLang="zh-CN">
                  <a:latin typeface="Times New Roman" pitchFamily="18" charset="0"/>
                </a:rPr>
                <a:t>0</a:t>
              </a:r>
            </a:p>
          </p:txBody>
        </p:sp>
        <p:sp>
          <p:nvSpPr>
            <p:cNvPr id="55406" name="Rectangle 109"/>
            <p:cNvSpPr>
              <a:spLocks noChangeArrowheads="1"/>
            </p:cNvSpPr>
            <p:nvPr/>
          </p:nvSpPr>
          <p:spPr bwMode="auto">
            <a:xfrm>
              <a:off x="3651" y="3113"/>
              <a:ext cx="474" cy="318"/>
            </a:xfrm>
            <a:prstGeom prst="rect">
              <a:avLst/>
            </a:prstGeom>
            <a:noFill/>
            <a:ln w="9525">
              <a:noFill/>
              <a:miter lim="800000"/>
              <a:headEnd/>
              <a:tailEnd/>
            </a:ln>
          </p:spPr>
          <p:txBody>
            <a:bodyPr/>
            <a:lstStyle/>
            <a:p>
              <a:pPr algn="r" eaLnBrk="1" hangingPunct="1"/>
              <a:r>
                <a:rPr kumimoji="1" lang="en-US" altLang="zh-CN">
                  <a:latin typeface="Times New Roman" pitchFamily="18" charset="0"/>
                </a:rPr>
                <a:t>  B</a:t>
              </a:r>
              <a:endParaRPr kumimoji="1" lang="en-US" altLang="zh-CN">
                <a:latin typeface="Times New Roman" pitchFamily="18" charset="0"/>
                <a:cs typeface="Times New Roman" pitchFamily="18" charset="0"/>
              </a:endParaRPr>
            </a:p>
            <a:p>
              <a:r>
                <a:rPr kumimoji="1" lang="en-US" altLang="zh-CN">
                  <a:latin typeface="Times New Roman" pitchFamily="18" charset="0"/>
                </a:rPr>
                <a:t>A</a:t>
              </a:r>
            </a:p>
          </p:txBody>
        </p:sp>
        <p:sp>
          <p:nvSpPr>
            <p:cNvPr id="55407" name="Line 110"/>
            <p:cNvSpPr>
              <a:spLocks noChangeShapeType="1"/>
            </p:cNvSpPr>
            <p:nvPr/>
          </p:nvSpPr>
          <p:spPr bwMode="auto">
            <a:xfrm>
              <a:off x="3651" y="3200"/>
              <a:ext cx="1270" cy="3"/>
            </a:xfrm>
            <a:prstGeom prst="line">
              <a:avLst/>
            </a:prstGeom>
            <a:noFill/>
            <a:ln w="12700" cap="rnd">
              <a:solidFill>
                <a:srgbClr val="000000"/>
              </a:solidFill>
              <a:round/>
              <a:headEnd/>
              <a:tailEnd/>
            </a:ln>
          </p:spPr>
          <p:txBody>
            <a:bodyPr/>
            <a:lstStyle/>
            <a:p>
              <a:endParaRPr lang="zh-CN" altLang="en-US"/>
            </a:p>
          </p:txBody>
        </p:sp>
        <p:sp>
          <p:nvSpPr>
            <p:cNvPr id="55408" name="Line 111"/>
            <p:cNvSpPr>
              <a:spLocks noChangeShapeType="1"/>
            </p:cNvSpPr>
            <p:nvPr/>
          </p:nvSpPr>
          <p:spPr bwMode="auto">
            <a:xfrm>
              <a:off x="3651" y="4110"/>
              <a:ext cx="1270" cy="0"/>
            </a:xfrm>
            <a:prstGeom prst="line">
              <a:avLst/>
            </a:prstGeom>
            <a:noFill/>
            <a:ln w="12700" cap="rnd">
              <a:solidFill>
                <a:srgbClr val="000000"/>
              </a:solidFill>
              <a:round/>
              <a:headEnd/>
              <a:tailEnd/>
            </a:ln>
          </p:spPr>
          <p:txBody>
            <a:bodyPr/>
            <a:lstStyle/>
            <a:p>
              <a:endParaRPr lang="zh-CN" altLang="en-US"/>
            </a:p>
          </p:txBody>
        </p:sp>
        <p:sp>
          <p:nvSpPr>
            <p:cNvPr id="55409" name="Line 112"/>
            <p:cNvSpPr>
              <a:spLocks noChangeShapeType="1"/>
            </p:cNvSpPr>
            <p:nvPr/>
          </p:nvSpPr>
          <p:spPr bwMode="auto">
            <a:xfrm>
              <a:off x="3651" y="3203"/>
              <a:ext cx="0" cy="907"/>
            </a:xfrm>
            <a:prstGeom prst="line">
              <a:avLst/>
            </a:prstGeom>
            <a:noFill/>
            <a:ln w="12700" cap="rnd">
              <a:solidFill>
                <a:srgbClr val="000000"/>
              </a:solidFill>
              <a:round/>
              <a:headEnd/>
              <a:tailEnd/>
            </a:ln>
          </p:spPr>
          <p:txBody>
            <a:bodyPr/>
            <a:lstStyle/>
            <a:p>
              <a:endParaRPr lang="zh-CN" altLang="en-US"/>
            </a:p>
          </p:txBody>
        </p:sp>
        <p:sp>
          <p:nvSpPr>
            <p:cNvPr id="55410" name="Line 113"/>
            <p:cNvSpPr>
              <a:spLocks noChangeShapeType="1"/>
            </p:cNvSpPr>
            <p:nvPr/>
          </p:nvSpPr>
          <p:spPr bwMode="auto">
            <a:xfrm>
              <a:off x="4921" y="3203"/>
              <a:ext cx="0" cy="910"/>
            </a:xfrm>
            <a:prstGeom prst="line">
              <a:avLst/>
            </a:prstGeom>
            <a:noFill/>
            <a:ln w="12700" cap="rnd">
              <a:solidFill>
                <a:srgbClr val="000000"/>
              </a:solidFill>
              <a:round/>
              <a:headEnd/>
              <a:tailEnd/>
            </a:ln>
          </p:spPr>
          <p:txBody>
            <a:bodyPr/>
            <a:lstStyle/>
            <a:p>
              <a:endParaRPr lang="zh-CN" altLang="en-US"/>
            </a:p>
          </p:txBody>
        </p:sp>
        <p:sp>
          <p:nvSpPr>
            <p:cNvPr id="55411" name="Line 114"/>
            <p:cNvSpPr>
              <a:spLocks noChangeShapeType="1"/>
            </p:cNvSpPr>
            <p:nvPr/>
          </p:nvSpPr>
          <p:spPr bwMode="auto">
            <a:xfrm>
              <a:off x="3651" y="3521"/>
              <a:ext cx="1270" cy="0"/>
            </a:xfrm>
            <a:prstGeom prst="line">
              <a:avLst/>
            </a:prstGeom>
            <a:noFill/>
            <a:ln w="12700" cap="rnd">
              <a:solidFill>
                <a:srgbClr val="000000"/>
              </a:solidFill>
              <a:round/>
              <a:headEnd/>
              <a:tailEnd/>
            </a:ln>
          </p:spPr>
          <p:txBody>
            <a:bodyPr/>
            <a:lstStyle/>
            <a:p>
              <a:endParaRPr lang="zh-CN" altLang="en-US"/>
            </a:p>
          </p:txBody>
        </p:sp>
        <p:sp>
          <p:nvSpPr>
            <p:cNvPr id="55412" name="Line 115"/>
            <p:cNvSpPr>
              <a:spLocks noChangeShapeType="1"/>
            </p:cNvSpPr>
            <p:nvPr/>
          </p:nvSpPr>
          <p:spPr bwMode="auto">
            <a:xfrm>
              <a:off x="4105" y="3203"/>
              <a:ext cx="20" cy="907"/>
            </a:xfrm>
            <a:prstGeom prst="line">
              <a:avLst/>
            </a:prstGeom>
            <a:noFill/>
            <a:ln w="12700" cap="rnd">
              <a:solidFill>
                <a:srgbClr val="000000"/>
              </a:solidFill>
              <a:round/>
              <a:headEnd/>
              <a:tailEnd/>
            </a:ln>
          </p:spPr>
          <p:txBody>
            <a:bodyPr/>
            <a:lstStyle/>
            <a:p>
              <a:endParaRPr lang="zh-CN" altLang="en-US"/>
            </a:p>
          </p:txBody>
        </p:sp>
        <p:sp>
          <p:nvSpPr>
            <p:cNvPr id="55413" name="Line 116"/>
            <p:cNvSpPr>
              <a:spLocks noChangeShapeType="1"/>
            </p:cNvSpPr>
            <p:nvPr/>
          </p:nvSpPr>
          <p:spPr bwMode="auto">
            <a:xfrm flipH="1">
              <a:off x="4493" y="3203"/>
              <a:ext cx="20" cy="907"/>
            </a:xfrm>
            <a:prstGeom prst="line">
              <a:avLst/>
            </a:prstGeom>
            <a:noFill/>
            <a:ln w="12700" cap="rnd">
              <a:solidFill>
                <a:srgbClr val="000000"/>
              </a:solidFill>
              <a:round/>
              <a:headEnd/>
              <a:tailEnd/>
            </a:ln>
          </p:spPr>
          <p:txBody>
            <a:bodyPr/>
            <a:lstStyle/>
            <a:p>
              <a:endParaRPr lang="zh-CN" altLang="en-US"/>
            </a:p>
          </p:txBody>
        </p:sp>
        <p:sp>
          <p:nvSpPr>
            <p:cNvPr id="55414" name="Line 117"/>
            <p:cNvSpPr>
              <a:spLocks noChangeShapeType="1"/>
            </p:cNvSpPr>
            <p:nvPr/>
          </p:nvSpPr>
          <p:spPr bwMode="auto">
            <a:xfrm>
              <a:off x="3651" y="3823"/>
              <a:ext cx="1270" cy="15"/>
            </a:xfrm>
            <a:prstGeom prst="line">
              <a:avLst/>
            </a:prstGeom>
            <a:noFill/>
            <a:ln w="12700" cap="rnd">
              <a:solidFill>
                <a:srgbClr val="000000"/>
              </a:solidFill>
              <a:round/>
              <a:headEnd/>
              <a:tailEnd/>
            </a:ln>
          </p:spPr>
          <p:txBody>
            <a:bodyPr/>
            <a:lstStyle/>
            <a:p>
              <a:endParaRPr lang="zh-CN" altLang="en-US"/>
            </a:p>
          </p:txBody>
        </p:sp>
        <p:sp>
          <p:nvSpPr>
            <p:cNvPr id="55415" name="Line 118"/>
            <p:cNvSpPr>
              <a:spLocks noChangeShapeType="1"/>
            </p:cNvSpPr>
            <p:nvPr/>
          </p:nvSpPr>
          <p:spPr bwMode="auto">
            <a:xfrm>
              <a:off x="3696" y="3203"/>
              <a:ext cx="409" cy="315"/>
            </a:xfrm>
            <a:prstGeom prst="line">
              <a:avLst/>
            </a:prstGeom>
            <a:noFill/>
            <a:ln w="9525">
              <a:solidFill>
                <a:schemeClr val="tx1"/>
              </a:solidFill>
              <a:round/>
              <a:headEnd/>
              <a:tailEnd/>
            </a:ln>
          </p:spPr>
          <p:txBody>
            <a:bodyPr/>
            <a:lstStyle/>
            <a:p>
              <a:endParaRPr lang="zh-CN" altLang="en-US"/>
            </a:p>
          </p:txBody>
        </p:sp>
        <p:sp>
          <p:nvSpPr>
            <p:cNvPr id="55416" name="Line 119"/>
            <p:cNvSpPr>
              <a:spLocks noChangeShapeType="1"/>
            </p:cNvSpPr>
            <p:nvPr/>
          </p:nvSpPr>
          <p:spPr bwMode="auto">
            <a:xfrm>
              <a:off x="4604" y="3566"/>
              <a:ext cx="181" cy="0"/>
            </a:xfrm>
            <a:prstGeom prst="line">
              <a:avLst/>
            </a:prstGeom>
            <a:noFill/>
            <a:ln w="12700" cap="rnd">
              <a:solidFill>
                <a:srgbClr val="FFFF00"/>
              </a:solidFill>
              <a:round/>
              <a:headEnd/>
              <a:tailEnd/>
            </a:ln>
          </p:spPr>
          <p:txBody>
            <a:bodyPr/>
            <a:lstStyle/>
            <a:p>
              <a:endParaRPr lang="zh-CN" altLang="en-US"/>
            </a:p>
          </p:txBody>
        </p:sp>
        <p:sp>
          <p:nvSpPr>
            <p:cNvPr id="55417" name="Line 120"/>
            <p:cNvSpPr>
              <a:spLocks noChangeShapeType="1"/>
            </p:cNvSpPr>
            <p:nvPr/>
          </p:nvSpPr>
          <p:spPr bwMode="auto">
            <a:xfrm>
              <a:off x="4241" y="3884"/>
              <a:ext cx="181" cy="0"/>
            </a:xfrm>
            <a:prstGeom prst="line">
              <a:avLst/>
            </a:prstGeom>
            <a:noFill/>
            <a:ln w="12700" cap="rnd">
              <a:solidFill>
                <a:srgbClr val="FFFF00"/>
              </a:solidFill>
              <a:round/>
              <a:headEnd/>
              <a:tailEnd/>
            </a:ln>
          </p:spPr>
          <p:txBody>
            <a:bodyPr/>
            <a:lstStyle/>
            <a:p>
              <a:endParaRPr lang="zh-CN" alt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263525"/>
            <a:ext cx="3035300" cy="800100"/>
          </a:xfrm>
          <a:solidFill>
            <a:srgbClr val="92D050"/>
          </a:solidFill>
        </p:spPr>
        <p:txBody>
          <a:bodyPr/>
          <a:lstStyle/>
          <a:p>
            <a:pPr marL="571500" indent="-571500" eaLnBrk="1" hangingPunct="1">
              <a:buFontTx/>
              <a:buChar char="•"/>
            </a:pPr>
            <a:r>
              <a:rPr lang="zh-CN" altLang="en-US" sz="4000" b="1" smtClean="0">
                <a:ea typeface="楷体_GB2312" pitchFamily="49" charset="-122"/>
              </a:rPr>
              <a:t>实验提示</a:t>
            </a:r>
          </a:p>
        </p:txBody>
      </p:sp>
      <p:sp>
        <p:nvSpPr>
          <p:cNvPr id="56323" name="Rectangle 3"/>
          <p:cNvSpPr>
            <a:spLocks noGrp="1" noChangeArrowheads="1"/>
          </p:cNvSpPr>
          <p:nvPr>
            <p:ph idx="4294967295"/>
          </p:nvPr>
        </p:nvSpPr>
        <p:spPr>
          <a:xfrm>
            <a:off x="0" y="1346200"/>
            <a:ext cx="8229600" cy="4525963"/>
          </a:xfrm>
        </p:spPr>
        <p:txBody>
          <a:bodyPr/>
          <a:lstStyle/>
          <a:p>
            <a:pPr eaLnBrk="1" hangingPunct="1">
              <a:buClr>
                <a:srgbClr val="CC3300"/>
              </a:buClr>
              <a:buFont typeface="Wingdings" pitchFamily="2" charset="2"/>
              <a:buChar char="Ø"/>
            </a:pPr>
            <a:r>
              <a:rPr lang="zh-CN" altLang="en-US" b="1" smtClean="0">
                <a:ea typeface="楷体_GB2312" pitchFamily="49" charset="-122"/>
              </a:rPr>
              <a:t>画出电路原理图，标注器件型号、管脚号。</a:t>
            </a:r>
          </a:p>
        </p:txBody>
      </p:sp>
      <p:sp>
        <p:nvSpPr>
          <p:cNvPr id="56325" name="Rectangle 69"/>
          <p:cNvSpPr>
            <a:spLocks noChangeArrowheads="1"/>
          </p:cNvSpPr>
          <p:nvPr/>
        </p:nvSpPr>
        <p:spPr bwMode="auto">
          <a:xfrm>
            <a:off x="98425" y="2555875"/>
            <a:ext cx="1928813" cy="457200"/>
          </a:xfrm>
          <a:prstGeom prst="rect">
            <a:avLst/>
          </a:prstGeom>
          <a:noFill/>
          <a:ln w="9525">
            <a:noFill/>
            <a:miter lim="800000"/>
            <a:headEnd/>
            <a:tailEnd/>
          </a:ln>
        </p:spPr>
        <p:txBody>
          <a:bodyPr wrap="none" anchor="ctr">
            <a:spAutoFit/>
          </a:bodyPr>
          <a:lstStyle/>
          <a:p>
            <a:pPr eaLnBrk="1" hangingPunct="1"/>
            <a:r>
              <a:rPr lang="zh-CN" altLang="en-US" sz="2400" b="1">
                <a:latin typeface="Times New Roman" pitchFamily="18" charset="0"/>
                <a:ea typeface="楷体_GB2312" pitchFamily="49" charset="-122"/>
              </a:rPr>
              <a:t>画</a:t>
            </a:r>
            <a:r>
              <a:rPr lang="en-US" altLang="zh-CN" sz="2400" b="1">
                <a:latin typeface="Times New Roman" pitchFamily="18" charset="0"/>
                <a:ea typeface="楷体_GB2312" pitchFamily="49" charset="-122"/>
              </a:rPr>
              <a:t>C</a:t>
            </a:r>
            <a:r>
              <a:rPr lang="zh-CN" altLang="en-US" sz="2400" b="1">
                <a:latin typeface="Times New Roman" pitchFamily="18" charset="0"/>
                <a:ea typeface="楷体_GB2312" pitchFamily="49" charset="-122"/>
              </a:rPr>
              <a:t>卡诺图：</a:t>
            </a:r>
          </a:p>
        </p:txBody>
      </p:sp>
      <p:graphicFrame>
        <p:nvGraphicFramePr>
          <p:cNvPr id="221190" name="Group 6"/>
          <p:cNvGraphicFramePr>
            <a:graphicFrameLocks noGrp="1"/>
          </p:cNvGraphicFramePr>
          <p:nvPr/>
        </p:nvGraphicFramePr>
        <p:xfrm>
          <a:off x="1343025" y="3067050"/>
          <a:ext cx="3105150" cy="1737360"/>
        </p:xfrm>
        <a:graphic>
          <a:graphicData uri="http://schemas.openxmlformats.org/drawingml/2006/table">
            <a:tbl>
              <a:tblPr/>
              <a:tblGrid>
                <a:gridCol w="752475">
                  <a:extLst>
                    <a:ext uri="{9D8B030D-6E8A-4147-A177-3AD203B41FA5}">
                      <a16:colId xmlns="" xmlns:a16="http://schemas.microsoft.com/office/drawing/2014/main" val="20000"/>
                    </a:ext>
                  </a:extLst>
                </a:gridCol>
                <a:gridCol w="584200">
                  <a:extLst>
                    <a:ext uri="{9D8B030D-6E8A-4147-A177-3AD203B41FA5}">
                      <a16:colId xmlns="" xmlns:a16="http://schemas.microsoft.com/office/drawing/2014/main" val="20001"/>
                    </a:ext>
                  </a:extLst>
                </a:gridCol>
                <a:gridCol w="601663">
                  <a:extLst>
                    <a:ext uri="{9D8B030D-6E8A-4147-A177-3AD203B41FA5}">
                      <a16:colId xmlns="" xmlns:a16="http://schemas.microsoft.com/office/drawing/2014/main" val="20002"/>
                    </a:ext>
                  </a:extLst>
                </a:gridCol>
                <a:gridCol w="582612">
                  <a:extLst>
                    <a:ext uri="{9D8B030D-6E8A-4147-A177-3AD203B41FA5}">
                      <a16:colId xmlns="" xmlns:a16="http://schemas.microsoft.com/office/drawing/2014/main" val="20003"/>
                    </a:ext>
                  </a:extLst>
                </a:gridCol>
                <a:gridCol w="584200">
                  <a:extLst>
                    <a:ext uri="{9D8B030D-6E8A-4147-A177-3AD203B41FA5}">
                      <a16:colId xmlns="" xmlns:a16="http://schemas.microsoft.com/office/drawing/2014/main" val="20004"/>
                    </a:ext>
                  </a:extLst>
                </a:gridCol>
              </a:tblGrid>
              <a:tr h="7207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  BC</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56352" name="Line 32"/>
          <p:cNvSpPr>
            <a:spLocks noChangeShapeType="1"/>
          </p:cNvSpPr>
          <p:nvPr/>
        </p:nvSpPr>
        <p:spPr bwMode="auto">
          <a:xfrm>
            <a:off x="1377950" y="3113088"/>
            <a:ext cx="649288" cy="720725"/>
          </a:xfrm>
          <a:prstGeom prst="line">
            <a:avLst/>
          </a:prstGeom>
          <a:noFill/>
          <a:ln w="9525">
            <a:solidFill>
              <a:schemeClr val="tx1"/>
            </a:solidFill>
            <a:round/>
            <a:headEnd/>
            <a:tailEnd/>
          </a:ln>
        </p:spPr>
        <p:txBody>
          <a:bodyPr/>
          <a:lstStyle/>
          <a:p>
            <a:endParaRPr lang="zh-CN" altLang="en-US"/>
          </a:p>
        </p:txBody>
      </p:sp>
      <p:sp>
        <p:nvSpPr>
          <p:cNvPr id="56353" name="Rectangle 69"/>
          <p:cNvSpPr>
            <a:spLocks noChangeArrowheads="1"/>
          </p:cNvSpPr>
          <p:nvPr/>
        </p:nvSpPr>
        <p:spPr bwMode="auto">
          <a:xfrm>
            <a:off x="319088" y="4911725"/>
            <a:ext cx="1098550" cy="457200"/>
          </a:xfrm>
          <a:prstGeom prst="rect">
            <a:avLst/>
          </a:prstGeom>
          <a:noFill/>
          <a:ln w="9525">
            <a:noFill/>
            <a:miter lim="800000"/>
            <a:headEnd/>
            <a:tailEnd/>
          </a:ln>
        </p:spPr>
        <p:txBody>
          <a:bodyPr wrap="none" anchor="ctr">
            <a:spAutoFit/>
          </a:bodyPr>
          <a:lstStyle/>
          <a:p>
            <a:pPr eaLnBrk="1" hangingPunct="1"/>
            <a:r>
              <a:rPr lang="zh-CN" altLang="en-US" sz="2400" b="1">
                <a:latin typeface="Times New Roman" pitchFamily="18" charset="0"/>
                <a:ea typeface="楷体_GB2312" pitchFamily="49" charset="-122"/>
              </a:rPr>
              <a:t>降维：</a:t>
            </a:r>
          </a:p>
        </p:txBody>
      </p:sp>
      <p:grpSp>
        <p:nvGrpSpPr>
          <p:cNvPr id="2" name="Group 75"/>
          <p:cNvGrpSpPr>
            <a:grpSpLocks/>
          </p:cNvGrpSpPr>
          <p:nvPr/>
        </p:nvGrpSpPr>
        <p:grpSpPr bwMode="auto">
          <a:xfrm>
            <a:off x="1338263" y="4875213"/>
            <a:ext cx="2016125" cy="1616075"/>
            <a:chOff x="3787" y="709"/>
            <a:chExt cx="1270" cy="1018"/>
          </a:xfrm>
        </p:grpSpPr>
        <p:sp>
          <p:nvSpPr>
            <p:cNvPr id="56356" name="Rectangle 55"/>
            <p:cNvSpPr>
              <a:spLocks noChangeArrowheads="1"/>
            </p:cNvSpPr>
            <p:nvPr/>
          </p:nvSpPr>
          <p:spPr bwMode="auto">
            <a:xfrm>
              <a:off x="4629" y="1437"/>
              <a:ext cx="383" cy="287"/>
            </a:xfrm>
            <a:prstGeom prst="rect">
              <a:avLst/>
            </a:prstGeom>
            <a:noFill/>
            <a:ln w="9525">
              <a:noFill/>
              <a:miter lim="800000"/>
              <a:headEnd/>
              <a:tailEnd/>
            </a:ln>
          </p:spPr>
          <p:txBody>
            <a:bodyPr/>
            <a:lstStyle/>
            <a:p>
              <a:pPr algn="ctr" eaLnBrk="1" hangingPunct="1"/>
              <a:r>
                <a:rPr kumimoji="1" lang="en-US" altLang="zh-CN" sz="2400">
                  <a:latin typeface="Times New Roman" pitchFamily="18" charset="0"/>
                </a:rPr>
                <a:t>1</a:t>
              </a:r>
            </a:p>
          </p:txBody>
        </p:sp>
        <p:sp>
          <p:nvSpPr>
            <p:cNvPr id="56357" name="Rectangle 56"/>
            <p:cNvSpPr>
              <a:spLocks noChangeArrowheads="1"/>
            </p:cNvSpPr>
            <p:nvPr/>
          </p:nvSpPr>
          <p:spPr bwMode="auto">
            <a:xfrm>
              <a:off x="4261" y="1437"/>
              <a:ext cx="368" cy="287"/>
            </a:xfrm>
            <a:prstGeom prst="rect">
              <a:avLst/>
            </a:prstGeom>
            <a:noFill/>
            <a:ln w="9525">
              <a:noFill/>
              <a:miter lim="800000"/>
              <a:headEnd/>
              <a:tailEnd/>
            </a:ln>
          </p:spPr>
          <p:txBody>
            <a:bodyPr/>
            <a:lstStyle/>
            <a:p>
              <a:pPr algn="ctr" eaLnBrk="1" hangingPunct="1"/>
              <a:r>
                <a:rPr kumimoji="1" lang="en-US" altLang="zh-CN" sz="2400">
                  <a:latin typeface="Times New Roman" pitchFamily="18" charset="0"/>
                </a:rPr>
                <a:t>C</a:t>
              </a:r>
            </a:p>
          </p:txBody>
        </p:sp>
        <p:sp>
          <p:nvSpPr>
            <p:cNvPr id="56358" name="Rectangle 57"/>
            <p:cNvSpPr>
              <a:spLocks noChangeArrowheads="1"/>
            </p:cNvSpPr>
            <p:nvPr/>
          </p:nvSpPr>
          <p:spPr bwMode="auto">
            <a:xfrm>
              <a:off x="3787" y="1437"/>
              <a:ext cx="474" cy="287"/>
            </a:xfrm>
            <a:prstGeom prst="rect">
              <a:avLst/>
            </a:prstGeom>
            <a:noFill/>
            <a:ln w="9525">
              <a:noFill/>
              <a:miter lim="800000"/>
              <a:headEnd/>
              <a:tailEnd/>
            </a:ln>
          </p:spPr>
          <p:txBody>
            <a:bodyPr anchor="ctr"/>
            <a:lstStyle/>
            <a:p>
              <a:pPr algn="ctr" eaLnBrk="1" hangingPunct="1"/>
              <a:r>
                <a:rPr kumimoji="1" lang="en-US" altLang="zh-CN" sz="2400">
                  <a:latin typeface="Times New Roman" pitchFamily="18" charset="0"/>
                </a:rPr>
                <a:t>1</a:t>
              </a:r>
            </a:p>
          </p:txBody>
        </p:sp>
        <p:sp>
          <p:nvSpPr>
            <p:cNvPr id="56359" name="Rectangle 58"/>
            <p:cNvSpPr>
              <a:spLocks noChangeArrowheads="1"/>
            </p:cNvSpPr>
            <p:nvPr/>
          </p:nvSpPr>
          <p:spPr bwMode="auto">
            <a:xfrm>
              <a:off x="4629" y="1150"/>
              <a:ext cx="383" cy="287"/>
            </a:xfrm>
            <a:prstGeom prst="rect">
              <a:avLst/>
            </a:prstGeom>
            <a:noFill/>
            <a:ln w="9525">
              <a:noFill/>
              <a:miter lim="800000"/>
              <a:headEnd/>
              <a:tailEnd/>
            </a:ln>
          </p:spPr>
          <p:txBody>
            <a:bodyPr/>
            <a:lstStyle/>
            <a:p>
              <a:pPr algn="ctr" eaLnBrk="1" hangingPunct="1"/>
              <a:r>
                <a:rPr kumimoji="1" lang="en-US" altLang="zh-CN" sz="2400">
                  <a:latin typeface="Times New Roman" pitchFamily="18" charset="0"/>
                </a:rPr>
                <a:t>C</a:t>
              </a:r>
            </a:p>
          </p:txBody>
        </p:sp>
        <p:sp>
          <p:nvSpPr>
            <p:cNvPr id="56360" name="Rectangle 59"/>
            <p:cNvSpPr>
              <a:spLocks noChangeArrowheads="1"/>
            </p:cNvSpPr>
            <p:nvPr/>
          </p:nvSpPr>
          <p:spPr bwMode="auto">
            <a:xfrm>
              <a:off x="4261" y="1150"/>
              <a:ext cx="368" cy="287"/>
            </a:xfrm>
            <a:prstGeom prst="rect">
              <a:avLst/>
            </a:prstGeom>
            <a:noFill/>
            <a:ln w="9525">
              <a:noFill/>
              <a:miter lim="800000"/>
              <a:headEnd/>
              <a:tailEnd/>
            </a:ln>
          </p:spPr>
          <p:txBody>
            <a:bodyPr/>
            <a:lstStyle/>
            <a:p>
              <a:pPr algn="ctr" eaLnBrk="1" hangingPunct="1"/>
              <a:r>
                <a:rPr kumimoji="1" lang="en-US" altLang="zh-CN" sz="2400">
                  <a:latin typeface="Times New Roman" pitchFamily="18" charset="0"/>
                </a:rPr>
                <a:t>0</a:t>
              </a:r>
            </a:p>
          </p:txBody>
        </p:sp>
        <p:sp>
          <p:nvSpPr>
            <p:cNvPr id="56361" name="Rectangle 60"/>
            <p:cNvSpPr>
              <a:spLocks noChangeArrowheads="1"/>
            </p:cNvSpPr>
            <p:nvPr/>
          </p:nvSpPr>
          <p:spPr bwMode="auto">
            <a:xfrm>
              <a:off x="3787" y="1150"/>
              <a:ext cx="474" cy="287"/>
            </a:xfrm>
            <a:prstGeom prst="rect">
              <a:avLst/>
            </a:prstGeom>
            <a:noFill/>
            <a:ln w="9525">
              <a:noFill/>
              <a:miter lim="800000"/>
              <a:headEnd/>
              <a:tailEnd/>
            </a:ln>
          </p:spPr>
          <p:txBody>
            <a:bodyPr anchor="ctr"/>
            <a:lstStyle/>
            <a:p>
              <a:pPr algn="ctr" eaLnBrk="1" hangingPunct="1"/>
              <a:r>
                <a:rPr kumimoji="1" lang="en-US" altLang="zh-CN" sz="2400">
                  <a:latin typeface="Times New Roman" pitchFamily="18" charset="0"/>
                </a:rPr>
                <a:t>0</a:t>
              </a:r>
            </a:p>
          </p:txBody>
        </p:sp>
        <p:sp>
          <p:nvSpPr>
            <p:cNvPr id="56362" name="Rectangle 61"/>
            <p:cNvSpPr>
              <a:spLocks noChangeArrowheads="1"/>
            </p:cNvSpPr>
            <p:nvPr/>
          </p:nvSpPr>
          <p:spPr bwMode="auto">
            <a:xfrm>
              <a:off x="4629" y="727"/>
              <a:ext cx="383" cy="517"/>
            </a:xfrm>
            <a:prstGeom prst="rect">
              <a:avLst/>
            </a:prstGeom>
            <a:noFill/>
            <a:ln w="9525">
              <a:noFill/>
              <a:miter lim="800000"/>
              <a:headEnd/>
              <a:tailEnd/>
            </a:ln>
          </p:spPr>
          <p:txBody>
            <a:bodyPr anchor="ctr"/>
            <a:lstStyle/>
            <a:p>
              <a:pPr algn="ctr" eaLnBrk="1" hangingPunct="1"/>
              <a:r>
                <a:rPr kumimoji="1" lang="en-US" altLang="zh-CN" sz="2400">
                  <a:latin typeface="Times New Roman" pitchFamily="18" charset="0"/>
                </a:rPr>
                <a:t>1</a:t>
              </a:r>
            </a:p>
          </p:txBody>
        </p:sp>
        <p:sp>
          <p:nvSpPr>
            <p:cNvPr id="56363" name="Rectangle 62"/>
            <p:cNvSpPr>
              <a:spLocks noChangeArrowheads="1"/>
            </p:cNvSpPr>
            <p:nvPr/>
          </p:nvSpPr>
          <p:spPr bwMode="auto">
            <a:xfrm>
              <a:off x="4261" y="709"/>
              <a:ext cx="368" cy="517"/>
            </a:xfrm>
            <a:prstGeom prst="rect">
              <a:avLst/>
            </a:prstGeom>
            <a:noFill/>
            <a:ln w="9525">
              <a:noFill/>
              <a:miter lim="800000"/>
              <a:headEnd/>
              <a:tailEnd/>
            </a:ln>
          </p:spPr>
          <p:txBody>
            <a:bodyPr anchor="ctr"/>
            <a:lstStyle/>
            <a:p>
              <a:pPr algn="ctr" eaLnBrk="1" hangingPunct="1"/>
              <a:r>
                <a:rPr kumimoji="1" lang="en-US" altLang="zh-CN" sz="2400">
                  <a:latin typeface="Times New Roman" pitchFamily="18" charset="0"/>
                </a:rPr>
                <a:t>0</a:t>
              </a:r>
            </a:p>
          </p:txBody>
        </p:sp>
        <p:sp>
          <p:nvSpPr>
            <p:cNvPr id="56364" name="Rectangle 63"/>
            <p:cNvSpPr>
              <a:spLocks noChangeArrowheads="1"/>
            </p:cNvSpPr>
            <p:nvPr/>
          </p:nvSpPr>
          <p:spPr bwMode="auto">
            <a:xfrm>
              <a:off x="3787" y="727"/>
              <a:ext cx="474" cy="318"/>
            </a:xfrm>
            <a:prstGeom prst="rect">
              <a:avLst/>
            </a:prstGeom>
            <a:noFill/>
            <a:ln w="9525">
              <a:noFill/>
              <a:miter lim="800000"/>
              <a:headEnd/>
              <a:tailEnd/>
            </a:ln>
          </p:spPr>
          <p:txBody>
            <a:bodyPr/>
            <a:lstStyle/>
            <a:p>
              <a:pPr algn="r" eaLnBrk="1" hangingPunct="1"/>
              <a:r>
                <a:rPr kumimoji="1" lang="en-US" altLang="zh-CN" sz="2400">
                  <a:latin typeface="Times New Roman" pitchFamily="18" charset="0"/>
                </a:rPr>
                <a:t>  B</a:t>
              </a:r>
              <a:endParaRPr kumimoji="1" lang="en-US" altLang="zh-CN" sz="2400">
                <a:latin typeface="Times New Roman" pitchFamily="18" charset="0"/>
                <a:cs typeface="Times New Roman" pitchFamily="18" charset="0"/>
              </a:endParaRPr>
            </a:p>
            <a:p>
              <a:r>
                <a:rPr kumimoji="1" lang="en-US" altLang="zh-CN" sz="2400">
                  <a:latin typeface="Times New Roman" pitchFamily="18" charset="0"/>
                </a:rPr>
                <a:t>A</a:t>
              </a:r>
            </a:p>
          </p:txBody>
        </p:sp>
        <p:sp>
          <p:nvSpPr>
            <p:cNvPr id="56365" name="Line 64"/>
            <p:cNvSpPr>
              <a:spLocks noChangeShapeType="1"/>
            </p:cNvSpPr>
            <p:nvPr/>
          </p:nvSpPr>
          <p:spPr bwMode="auto">
            <a:xfrm>
              <a:off x="3787" y="814"/>
              <a:ext cx="1270" cy="3"/>
            </a:xfrm>
            <a:prstGeom prst="line">
              <a:avLst/>
            </a:prstGeom>
            <a:noFill/>
            <a:ln w="12700" cap="rnd">
              <a:solidFill>
                <a:srgbClr val="000000"/>
              </a:solidFill>
              <a:round/>
              <a:headEnd/>
              <a:tailEnd/>
            </a:ln>
          </p:spPr>
          <p:txBody>
            <a:bodyPr/>
            <a:lstStyle/>
            <a:p>
              <a:endParaRPr lang="zh-CN" altLang="en-US"/>
            </a:p>
          </p:txBody>
        </p:sp>
        <p:sp>
          <p:nvSpPr>
            <p:cNvPr id="56366" name="Line 65"/>
            <p:cNvSpPr>
              <a:spLocks noChangeShapeType="1"/>
            </p:cNvSpPr>
            <p:nvPr/>
          </p:nvSpPr>
          <p:spPr bwMode="auto">
            <a:xfrm>
              <a:off x="3787" y="1724"/>
              <a:ext cx="1270" cy="0"/>
            </a:xfrm>
            <a:prstGeom prst="line">
              <a:avLst/>
            </a:prstGeom>
            <a:noFill/>
            <a:ln w="12700" cap="rnd">
              <a:solidFill>
                <a:srgbClr val="000000"/>
              </a:solidFill>
              <a:round/>
              <a:headEnd/>
              <a:tailEnd/>
            </a:ln>
          </p:spPr>
          <p:txBody>
            <a:bodyPr/>
            <a:lstStyle/>
            <a:p>
              <a:endParaRPr lang="zh-CN" altLang="en-US"/>
            </a:p>
          </p:txBody>
        </p:sp>
        <p:sp>
          <p:nvSpPr>
            <p:cNvPr id="56367" name="Line 66"/>
            <p:cNvSpPr>
              <a:spLocks noChangeShapeType="1"/>
            </p:cNvSpPr>
            <p:nvPr/>
          </p:nvSpPr>
          <p:spPr bwMode="auto">
            <a:xfrm>
              <a:off x="3787" y="817"/>
              <a:ext cx="0" cy="907"/>
            </a:xfrm>
            <a:prstGeom prst="line">
              <a:avLst/>
            </a:prstGeom>
            <a:noFill/>
            <a:ln w="12700" cap="rnd">
              <a:solidFill>
                <a:srgbClr val="000000"/>
              </a:solidFill>
              <a:round/>
              <a:headEnd/>
              <a:tailEnd/>
            </a:ln>
          </p:spPr>
          <p:txBody>
            <a:bodyPr/>
            <a:lstStyle/>
            <a:p>
              <a:endParaRPr lang="zh-CN" altLang="en-US"/>
            </a:p>
          </p:txBody>
        </p:sp>
        <p:sp>
          <p:nvSpPr>
            <p:cNvPr id="56368" name="Line 67"/>
            <p:cNvSpPr>
              <a:spLocks noChangeShapeType="1"/>
            </p:cNvSpPr>
            <p:nvPr/>
          </p:nvSpPr>
          <p:spPr bwMode="auto">
            <a:xfrm>
              <a:off x="5057" y="817"/>
              <a:ext cx="0" cy="910"/>
            </a:xfrm>
            <a:prstGeom prst="line">
              <a:avLst/>
            </a:prstGeom>
            <a:noFill/>
            <a:ln w="12700" cap="rnd">
              <a:solidFill>
                <a:srgbClr val="000000"/>
              </a:solidFill>
              <a:round/>
              <a:headEnd/>
              <a:tailEnd/>
            </a:ln>
          </p:spPr>
          <p:txBody>
            <a:bodyPr/>
            <a:lstStyle/>
            <a:p>
              <a:endParaRPr lang="zh-CN" altLang="en-US"/>
            </a:p>
          </p:txBody>
        </p:sp>
        <p:sp>
          <p:nvSpPr>
            <p:cNvPr id="56369" name="Line 68"/>
            <p:cNvSpPr>
              <a:spLocks noChangeShapeType="1"/>
            </p:cNvSpPr>
            <p:nvPr/>
          </p:nvSpPr>
          <p:spPr bwMode="auto">
            <a:xfrm>
              <a:off x="3787" y="1135"/>
              <a:ext cx="1270" cy="0"/>
            </a:xfrm>
            <a:prstGeom prst="line">
              <a:avLst/>
            </a:prstGeom>
            <a:noFill/>
            <a:ln w="12700" cap="rnd">
              <a:solidFill>
                <a:srgbClr val="000000"/>
              </a:solidFill>
              <a:round/>
              <a:headEnd/>
              <a:tailEnd/>
            </a:ln>
          </p:spPr>
          <p:txBody>
            <a:bodyPr/>
            <a:lstStyle/>
            <a:p>
              <a:endParaRPr lang="zh-CN" altLang="en-US"/>
            </a:p>
          </p:txBody>
        </p:sp>
        <p:sp>
          <p:nvSpPr>
            <p:cNvPr id="56370" name="Line 69"/>
            <p:cNvSpPr>
              <a:spLocks noChangeShapeType="1"/>
            </p:cNvSpPr>
            <p:nvPr/>
          </p:nvSpPr>
          <p:spPr bwMode="auto">
            <a:xfrm>
              <a:off x="4241" y="817"/>
              <a:ext cx="20" cy="907"/>
            </a:xfrm>
            <a:prstGeom prst="line">
              <a:avLst/>
            </a:prstGeom>
            <a:noFill/>
            <a:ln w="12700" cap="rnd">
              <a:solidFill>
                <a:srgbClr val="000000"/>
              </a:solidFill>
              <a:round/>
              <a:headEnd/>
              <a:tailEnd/>
            </a:ln>
          </p:spPr>
          <p:txBody>
            <a:bodyPr/>
            <a:lstStyle/>
            <a:p>
              <a:endParaRPr lang="zh-CN" altLang="en-US"/>
            </a:p>
          </p:txBody>
        </p:sp>
        <p:sp>
          <p:nvSpPr>
            <p:cNvPr id="56371" name="Line 70"/>
            <p:cNvSpPr>
              <a:spLocks noChangeShapeType="1"/>
            </p:cNvSpPr>
            <p:nvPr/>
          </p:nvSpPr>
          <p:spPr bwMode="auto">
            <a:xfrm flipH="1">
              <a:off x="4629" y="817"/>
              <a:ext cx="20" cy="907"/>
            </a:xfrm>
            <a:prstGeom prst="line">
              <a:avLst/>
            </a:prstGeom>
            <a:noFill/>
            <a:ln w="12700" cap="rnd">
              <a:solidFill>
                <a:srgbClr val="000000"/>
              </a:solidFill>
              <a:round/>
              <a:headEnd/>
              <a:tailEnd/>
            </a:ln>
          </p:spPr>
          <p:txBody>
            <a:bodyPr/>
            <a:lstStyle/>
            <a:p>
              <a:endParaRPr lang="zh-CN" altLang="en-US"/>
            </a:p>
          </p:txBody>
        </p:sp>
        <p:sp>
          <p:nvSpPr>
            <p:cNvPr id="56372" name="Line 71"/>
            <p:cNvSpPr>
              <a:spLocks noChangeShapeType="1"/>
            </p:cNvSpPr>
            <p:nvPr/>
          </p:nvSpPr>
          <p:spPr bwMode="auto">
            <a:xfrm>
              <a:off x="3787" y="1437"/>
              <a:ext cx="1270" cy="15"/>
            </a:xfrm>
            <a:prstGeom prst="line">
              <a:avLst/>
            </a:prstGeom>
            <a:noFill/>
            <a:ln w="12700" cap="rnd">
              <a:solidFill>
                <a:srgbClr val="000000"/>
              </a:solidFill>
              <a:round/>
              <a:headEnd/>
              <a:tailEnd/>
            </a:ln>
          </p:spPr>
          <p:txBody>
            <a:bodyPr/>
            <a:lstStyle/>
            <a:p>
              <a:endParaRPr lang="zh-CN" altLang="en-US"/>
            </a:p>
          </p:txBody>
        </p:sp>
        <p:sp>
          <p:nvSpPr>
            <p:cNvPr id="56373" name="Line 72"/>
            <p:cNvSpPr>
              <a:spLocks noChangeShapeType="1"/>
            </p:cNvSpPr>
            <p:nvPr/>
          </p:nvSpPr>
          <p:spPr bwMode="auto">
            <a:xfrm>
              <a:off x="3832" y="817"/>
              <a:ext cx="409" cy="315"/>
            </a:xfrm>
            <a:prstGeom prst="line">
              <a:avLst/>
            </a:prstGeom>
            <a:noFill/>
            <a:ln w="9525">
              <a:solidFill>
                <a:schemeClr val="tx1"/>
              </a:solidFill>
              <a:round/>
              <a:headEnd/>
              <a:tailEnd/>
            </a:ln>
          </p:spPr>
          <p:txBody>
            <a:bodyPr/>
            <a:lstStyle/>
            <a:p>
              <a:endParaRPr lang="zh-CN" altLang="en-US"/>
            </a:p>
          </p:txBody>
        </p:sp>
      </p:grpSp>
      <p:pic>
        <p:nvPicPr>
          <p:cNvPr id="56355" name="Picture 78"/>
          <p:cNvPicPr>
            <a:picLocks noChangeAspect="1" noChangeArrowheads="1"/>
          </p:cNvPicPr>
          <p:nvPr/>
        </p:nvPicPr>
        <p:blipFill>
          <a:blip r:embed="rId2" cstate="print"/>
          <a:srcRect/>
          <a:stretch>
            <a:fillRect/>
          </a:stretch>
        </p:blipFill>
        <p:spPr bwMode="auto">
          <a:xfrm>
            <a:off x="4618038" y="2025650"/>
            <a:ext cx="3816350"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466725"/>
            <a:ext cx="3538538" cy="704850"/>
          </a:xfrm>
          <a:solidFill>
            <a:srgbClr val="92D050"/>
          </a:solidFill>
        </p:spPr>
        <p:txBody>
          <a:bodyPr/>
          <a:lstStyle/>
          <a:p>
            <a:pPr marL="571500" indent="-571500" eaLnBrk="1" hangingPunct="1">
              <a:buFontTx/>
              <a:buChar char="•"/>
            </a:pPr>
            <a:r>
              <a:rPr lang="zh-CN" altLang="en-US" sz="4000" b="1" smtClean="0">
                <a:ea typeface="楷体_GB2312" pitchFamily="49" charset="-122"/>
              </a:rPr>
              <a:t>实验提示</a:t>
            </a:r>
          </a:p>
        </p:txBody>
      </p:sp>
      <p:sp>
        <p:nvSpPr>
          <p:cNvPr id="57347" name="Rectangle 3"/>
          <p:cNvSpPr>
            <a:spLocks noGrp="1" noChangeArrowheads="1"/>
          </p:cNvSpPr>
          <p:nvPr>
            <p:ph idx="4294967295"/>
          </p:nvPr>
        </p:nvSpPr>
        <p:spPr>
          <a:xfrm>
            <a:off x="357158" y="1144588"/>
            <a:ext cx="8358246" cy="4525962"/>
          </a:xfrm>
        </p:spPr>
        <p:txBody>
          <a:bodyPr/>
          <a:lstStyle/>
          <a:p>
            <a:pPr eaLnBrk="1" hangingPunct="1">
              <a:lnSpc>
                <a:spcPct val="150000"/>
              </a:lnSpc>
              <a:spcBef>
                <a:spcPct val="10000"/>
              </a:spcBef>
              <a:buClr>
                <a:srgbClr val="CC3300"/>
              </a:buClr>
              <a:buFont typeface="Wingdings" pitchFamily="2" charset="2"/>
              <a:buNone/>
            </a:pPr>
            <a:r>
              <a:rPr lang="zh-CN" altLang="en-US" sz="2400" b="1" dirty="0" smtClean="0">
                <a:ea typeface="楷体_GB2312" pitchFamily="49" charset="-122"/>
              </a:rPr>
              <a:t>在实验箱上搭电路：</a:t>
            </a:r>
          </a:p>
          <a:p>
            <a:pPr eaLnBrk="1" hangingPunct="1">
              <a:lnSpc>
                <a:spcPct val="150000"/>
              </a:lnSpc>
              <a:spcBef>
                <a:spcPct val="10000"/>
              </a:spcBef>
              <a:buClr>
                <a:srgbClr val="CC3300"/>
              </a:buClr>
              <a:buFont typeface="Wingdings" pitchFamily="2" charset="2"/>
              <a:buChar char="Ø"/>
            </a:pPr>
            <a:r>
              <a:rPr lang="zh-CN" altLang="en-US" sz="2400" b="1" dirty="0" smtClean="0">
                <a:ea typeface="楷体_GB2312" pitchFamily="49" charset="-122"/>
              </a:rPr>
              <a:t>在实验箱上集成电路插座上插入</a:t>
            </a:r>
            <a:r>
              <a:rPr lang="en-US" altLang="zh-CN" sz="2400" b="1" dirty="0" smtClean="0">
                <a:ea typeface="楷体_GB2312" pitchFamily="49" charset="-122"/>
              </a:rPr>
              <a:t>74153</a:t>
            </a:r>
            <a:r>
              <a:rPr lang="zh-CN" altLang="en-US" sz="2400" b="1" dirty="0" smtClean="0">
                <a:ea typeface="楷体_GB2312" pitchFamily="49" charset="-122"/>
              </a:rPr>
              <a:t>等芯片，缺口朝左，管脚与插口一一对齐，勿遗漏或折弯管脚，根据电路图接线。</a:t>
            </a:r>
          </a:p>
          <a:p>
            <a:pPr eaLnBrk="1" hangingPunct="1">
              <a:lnSpc>
                <a:spcPct val="150000"/>
              </a:lnSpc>
              <a:spcBef>
                <a:spcPct val="10000"/>
              </a:spcBef>
              <a:buClr>
                <a:srgbClr val="CC3300"/>
              </a:buClr>
              <a:buFont typeface="Wingdings" pitchFamily="2" charset="2"/>
              <a:buChar char="Ø"/>
            </a:pPr>
            <a:r>
              <a:rPr lang="zh-CN" altLang="en-US" sz="2400" b="1" dirty="0" smtClean="0">
                <a:ea typeface="楷体_GB2312" pitchFamily="49" charset="-122"/>
              </a:rPr>
              <a:t>管脚与管脚之间注意核对脚号，连线勿插错。输入</a:t>
            </a:r>
            <a:r>
              <a:rPr lang="en-US" altLang="zh-CN" sz="2400" b="1" dirty="0" smtClean="0">
                <a:ea typeface="楷体_GB2312" pitchFamily="49" charset="-122"/>
              </a:rPr>
              <a:t>A</a:t>
            </a:r>
            <a:r>
              <a:rPr lang="zh-CN" altLang="en-US" sz="2400" b="1" dirty="0" smtClean="0">
                <a:ea typeface="楷体_GB2312" pitchFamily="49" charset="-122"/>
              </a:rPr>
              <a:t>、</a:t>
            </a:r>
            <a:r>
              <a:rPr lang="en-US" altLang="zh-CN" sz="2400" b="1" dirty="0" smtClean="0">
                <a:ea typeface="楷体_GB2312" pitchFamily="49" charset="-122"/>
              </a:rPr>
              <a:t>B</a:t>
            </a:r>
            <a:r>
              <a:rPr lang="zh-CN" altLang="en-US" sz="2400" b="1" dirty="0" smtClean="0">
                <a:ea typeface="楷体_GB2312" pitchFamily="49" charset="-122"/>
              </a:rPr>
              <a:t>、</a:t>
            </a:r>
            <a:r>
              <a:rPr lang="en-US" altLang="zh-CN" sz="2400" b="1" dirty="0" smtClean="0">
                <a:ea typeface="楷体_GB2312" pitchFamily="49" charset="-122"/>
              </a:rPr>
              <a:t>C</a:t>
            </a:r>
            <a:r>
              <a:rPr lang="zh-CN" altLang="en-US" sz="2400" b="1" dirty="0" smtClean="0">
                <a:ea typeface="楷体_GB2312" pitchFamily="49" charset="-122"/>
              </a:rPr>
              <a:t>分别接实验箱</a:t>
            </a:r>
            <a:r>
              <a:rPr lang="en-US" altLang="zh-CN" sz="2400" b="1" dirty="0" smtClean="0">
                <a:ea typeface="楷体_GB2312" pitchFamily="49" charset="-122"/>
              </a:rPr>
              <a:t>K1~K8</a:t>
            </a:r>
            <a:r>
              <a:rPr lang="zh-CN" altLang="en-US" sz="2400" b="1" dirty="0" smtClean="0">
                <a:ea typeface="楷体_GB2312" pitchFamily="49" charset="-122"/>
              </a:rPr>
              <a:t>中的任意</a:t>
            </a:r>
            <a:r>
              <a:rPr lang="en-US" altLang="zh-CN" sz="2400" b="1" dirty="0" smtClean="0">
                <a:ea typeface="楷体_GB2312" pitchFamily="49" charset="-122"/>
              </a:rPr>
              <a:t>3</a:t>
            </a:r>
            <a:r>
              <a:rPr lang="zh-CN" altLang="en-US" sz="2400" b="1" dirty="0" smtClean="0">
                <a:ea typeface="楷体_GB2312" pitchFamily="49" charset="-122"/>
              </a:rPr>
              <a:t>个。</a:t>
            </a:r>
          </a:p>
        </p:txBody>
      </p:sp>
      <p:sp>
        <p:nvSpPr>
          <p:cNvPr id="57350" name="Rectangle 5"/>
          <p:cNvSpPr>
            <a:spLocks noChangeArrowheads="1"/>
          </p:cNvSpPr>
          <p:nvPr/>
        </p:nvSpPr>
        <p:spPr bwMode="auto">
          <a:xfrm>
            <a:off x="1692275" y="4675188"/>
            <a:ext cx="7235825" cy="1130300"/>
          </a:xfrm>
          <a:prstGeom prst="rect">
            <a:avLst/>
          </a:prstGeom>
          <a:noFill/>
          <a:ln w="9525">
            <a:noFill/>
            <a:miter lim="800000"/>
            <a:headEnd/>
            <a:tailEnd/>
          </a:ln>
        </p:spPr>
        <p:txBody>
          <a:bodyPr>
            <a:spAutoFit/>
          </a:bodyPr>
          <a:lstStyle/>
          <a:p>
            <a:pPr eaLnBrk="1" hangingPunct="1">
              <a:lnSpc>
                <a:spcPct val="150000"/>
              </a:lnSpc>
              <a:buClr>
                <a:srgbClr val="CC3300"/>
              </a:buClr>
              <a:buFont typeface="Wingdings" pitchFamily="2" charset="2"/>
              <a:buChar char="ü"/>
            </a:pPr>
            <a:r>
              <a:rPr lang="zh-CN" altLang="en-US" sz="2400" b="1">
                <a:latin typeface="Times New Roman" pitchFamily="18" charset="0"/>
                <a:ea typeface="楷体_GB2312" pitchFamily="49" charset="-122"/>
              </a:rPr>
              <a:t>输出</a:t>
            </a:r>
            <a:r>
              <a:rPr lang="en-US" altLang="zh-CN" sz="2400" b="1">
                <a:latin typeface="Times New Roman" pitchFamily="18" charset="0"/>
                <a:ea typeface="楷体_GB2312" pitchFamily="49" charset="-122"/>
              </a:rPr>
              <a:t>S</a:t>
            </a:r>
            <a:r>
              <a:rPr lang="zh-CN" altLang="en-US" sz="2400" b="1">
                <a:latin typeface="Times New Roman" pitchFamily="18" charset="0"/>
                <a:ea typeface="楷体_GB2312" pitchFamily="49" charset="-122"/>
              </a:rPr>
              <a:t>、</a:t>
            </a:r>
            <a:r>
              <a:rPr lang="en-US" altLang="zh-CN" sz="2400" b="1">
                <a:latin typeface="Times New Roman" pitchFamily="18" charset="0"/>
                <a:ea typeface="楷体_GB2312" pitchFamily="49" charset="-122"/>
              </a:rPr>
              <a:t>T</a:t>
            </a:r>
            <a:r>
              <a:rPr lang="zh-CN" altLang="en-US" sz="2400" b="1">
                <a:latin typeface="Times New Roman" pitchFamily="18" charset="0"/>
                <a:ea typeface="楷体_GB2312" pitchFamily="49" charset="-122"/>
              </a:rPr>
              <a:t>接实验箱逻辑电平显示中的任意</a:t>
            </a:r>
            <a:r>
              <a:rPr lang="en-US" altLang="zh-CN" sz="2400" b="1">
                <a:latin typeface="Times New Roman" pitchFamily="18" charset="0"/>
                <a:ea typeface="楷体_GB2312" pitchFamily="49" charset="-122"/>
              </a:rPr>
              <a:t>2</a:t>
            </a:r>
            <a:r>
              <a:rPr lang="zh-CN" altLang="en-US" sz="2400" b="1">
                <a:latin typeface="Times New Roman" pitchFamily="18" charset="0"/>
                <a:ea typeface="楷体_GB2312" pitchFamily="49" charset="-122"/>
              </a:rPr>
              <a:t>个</a:t>
            </a:r>
          </a:p>
          <a:p>
            <a:pPr eaLnBrk="1" hangingPunct="1">
              <a:lnSpc>
                <a:spcPct val="150000"/>
              </a:lnSpc>
              <a:buClr>
                <a:srgbClr val="CC3300"/>
              </a:buClr>
              <a:buFont typeface="Wingdings" pitchFamily="2" charset="2"/>
              <a:buChar char="ü"/>
            </a:pPr>
            <a:r>
              <a:rPr lang="zh-CN" altLang="en-US" sz="2400" b="1">
                <a:latin typeface="Times New Roman" pitchFamily="18" charset="0"/>
                <a:ea typeface="楷体_GB2312" pitchFamily="49" charset="-122"/>
              </a:rPr>
              <a:t>集成电路左上管脚连接</a:t>
            </a:r>
            <a:r>
              <a:rPr lang="en-US" altLang="zh-CN" sz="2400" b="1">
                <a:latin typeface="Times New Roman" pitchFamily="18" charset="0"/>
                <a:ea typeface="楷体_GB2312" pitchFamily="49" charset="-122"/>
              </a:rPr>
              <a:t>+5V</a:t>
            </a:r>
            <a:r>
              <a:rPr lang="zh-CN" altLang="en-US" sz="2400" b="1">
                <a:latin typeface="Times New Roman" pitchFamily="18" charset="0"/>
                <a:ea typeface="楷体_GB2312" pitchFamily="49" charset="-122"/>
              </a:rPr>
              <a:t>，右下管脚连接</a:t>
            </a:r>
            <a:r>
              <a:rPr lang="en-US" altLang="zh-CN" sz="2400" b="1">
                <a:latin typeface="Times New Roman" pitchFamily="18" charset="0"/>
                <a:ea typeface="楷体_GB2312" pitchFamily="49" charset="-122"/>
              </a:rPr>
              <a:t>GND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73025"/>
            <a:ext cx="2963863" cy="722313"/>
          </a:xfrm>
          <a:solidFill>
            <a:srgbClr val="92D050"/>
          </a:solidFill>
        </p:spPr>
        <p:txBody>
          <a:bodyPr/>
          <a:lstStyle/>
          <a:p>
            <a:pPr marL="571500" indent="-571500" eaLnBrk="1" hangingPunct="1">
              <a:buFontTx/>
              <a:buChar char="•"/>
            </a:pPr>
            <a:r>
              <a:rPr lang="zh-CN" altLang="en-US" sz="4000" b="1" smtClean="0">
                <a:ea typeface="楷体_GB2312" pitchFamily="49" charset="-122"/>
              </a:rPr>
              <a:t>实验提示</a:t>
            </a:r>
          </a:p>
        </p:txBody>
      </p:sp>
      <p:sp>
        <p:nvSpPr>
          <p:cNvPr id="58372" name="Rectangle 3"/>
          <p:cNvSpPr>
            <a:spLocks noGrp="1" noChangeArrowheads="1"/>
          </p:cNvSpPr>
          <p:nvPr>
            <p:ph type="body" idx="4294967295"/>
          </p:nvPr>
        </p:nvSpPr>
        <p:spPr>
          <a:xfrm>
            <a:off x="403225" y="1022350"/>
            <a:ext cx="8740775" cy="3454400"/>
          </a:xfrm>
        </p:spPr>
        <p:txBody>
          <a:bodyPr/>
          <a:lstStyle/>
          <a:p>
            <a:pPr eaLnBrk="1" hangingPunct="1">
              <a:lnSpc>
                <a:spcPct val="150000"/>
              </a:lnSpc>
              <a:buClr>
                <a:srgbClr val="CC3300"/>
              </a:buClr>
              <a:buFont typeface="Wingdings" pitchFamily="2" charset="2"/>
              <a:buChar char="Ø"/>
            </a:pPr>
            <a:r>
              <a:rPr lang="zh-CN" altLang="en-US" sz="2400" b="1" smtClean="0">
                <a:ea typeface="楷体_GB2312" pitchFamily="49" charset="-122"/>
              </a:rPr>
              <a:t>电路检查无误后合上实验箱的电源开关，通电作静态测试：</a:t>
            </a:r>
          </a:p>
          <a:p>
            <a:pPr lvl="1" eaLnBrk="1" hangingPunct="1">
              <a:lnSpc>
                <a:spcPct val="150000"/>
              </a:lnSpc>
              <a:buClr>
                <a:srgbClr val="CC3300"/>
              </a:buClr>
              <a:buFont typeface="Wingdings" pitchFamily="2" charset="2"/>
              <a:buChar char="ü"/>
            </a:pPr>
            <a:r>
              <a:rPr lang="zh-CN" altLang="en-US" sz="2000" b="1" smtClean="0">
                <a:ea typeface="楷体_GB2312" pitchFamily="49" charset="-122"/>
              </a:rPr>
              <a:t>按照真值表的顺序依次按动连接</a:t>
            </a:r>
            <a:r>
              <a:rPr lang="en-US" altLang="zh-CN" sz="2000" b="1" smtClean="0">
                <a:ea typeface="楷体_GB2312" pitchFamily="49" charset="-122"/>
              </a:rPr>
              <a:t>A</a:t>
            </a:r>
            <a:r>
              <a:rPr lang="zh-CN" altLang="en-US" sz="2000" b="1" smtClean="0">
                <a:ea typeface="楷体_GB2312" pitchFamily="49" charset="-122"/>
              </a:rPr>
              <a:t>、</a:t>
            </a:r>
            <a:r>
              <a:rPr lang="en-US" altLang="zh-CN" sz="2000" b="1" smtClean="0">
                <a:ea typeface="楷体_GB2312" pitchFamily="49" charset="-122"/>
              </a:rPr>
              <a:t>B</a:t>
            </a:r>
            <a:r>
              <a:rPr lang="zh-CN" altLang="en-US" sz="2000" b="1" smtClean="0">
                <a:ea typeface="楷体_GB2312" pitchFamily="49" charset="-122"/>
              </a:rPr>
              <a:t>、</a:t>
            </a:r>
            <a:r>
              <a:rPr lang="en-US" altLang="zh-CN" sz="2000" b="1" smtClean="0">
                <a:ea typeface="楷体_GB2312" pitchFamily="49" charset="-122"/>
              </a:rPr>
              <a:t>C</a:t>
            </a:r>
            <a:r>
              <a:rPr lang="zh-CN" altLang="en-US" sz="2000" b="1" smtClean="0">
                <a:ea typeface="楷体_GB2312" pitchFamily="49" charset="-122"/>
              </a:rPr>
              <a:t>的开关（为电路提供</a:t>
            </a:r>
            <a:r>
              <a:rPr lang="en-US" altLang="zh-CN" sz="2000" b="1" smtClean="0">
                <a:ea typeface="楷体_GB2312" pitchFamily="49" charset="-122"/>
              </a:rPr>
              <a:t>000~111</a:t>
            </a:r>
            <a:r>
              <a:rPr lang="zh-CN" altLang="en-US" sz="2000" b="1" smtClean="0">
                <a:ea typeface="楷体_GB2312" pitchFamily="49" charset="-122"/>
              </a:rPr>
              <a:t>的输入信号）</a:t>
            </a:r>
          </a:p>
          <a:p>
            <a:pPr lvl="1" eaLnBrk="1" hangingPunct="1">
              <a:lnSpc>
                <a:spcPct val="150000"/>
              </a:lnSpc>
              <a:buClr>
                <a:srgbClr val="CC3300"/>
              </a:buClr>
              <a:buFont typeface="Wingdings" pitchFamily="2" charset="2"/>
              <a:buChar char="ü"/>
            </a:pPr>
            <a:r>
              <a:rPr lang="zh-CN" altLang="en-US" sz="2000" b="1" smtClean="0">
                <a:ea typeface="楷体_GB2312" pitchFamily="49" charset="-122"/>
              </a:rPr>
              <a:t>同时观察输出</a:t>
            </a:r>
            <a:r>
              <a:rPr lang="en-US" altLang="zh-CN" sz="2000" b="1" smtClean="0">
                <a:ea typeface="楷体_GB2312" pitchFamily="49" charset="-122"/>
              </a:rPr>
              <a:t>S</a:t>
            </a:r>
            <a:r>
              <a:rPr lang="zh-CN" altLang="en-US" sz="2000" b="1" smtClean="0">
                <a:ea typeface="楷体_GB2312" pitchFamily="49" charset="-122"/>
              </a:rPr>
              <a:t>、</a:t>
            </a:r>
            <a:r>
              <a:rPr lang="en-US" altLang="zh-CN" sz="2000" b="1" smtClean="0">
                <a:ea typeface="楷体_GB2312" pitchFamily="49" charset="-122"/>
              </a:rPr>
              <a:t>T</a:t>
            </a:r>
            <a:r>
              <a:rPr lang="zh-CN" altLang="en-US" sz="2000" b="1" smtClean="0">
                <a:ea typeface="楷体_GB2312" pitchFamily="49" charset="-122"/>
              </a:rPr>
              <a:t>的发光二极管的亮、灭情况（高电平亮， 低电平灭）。其逻辑功能应与真值表完全一致。</a:t>
            </a:r>
          </a:p>
        </p:txBody>
      </p:sp>
      <p:sp>
        <p:nvSpPr>
          <p:cNvPr id="58374" name="Rectangle 5"/>
          <p:cNvSpPr>
            <a:spLocks noChangeArrowheads="1"/>
          </p:cNvSpPr>
          <p:nvPr/>
        </p:nvSpPr>
        <p:spPr bwMode="auto">
          <a:xfrm>
            <a:off x="1054100" y="3578225"/>
            <a:ext cx="7766050" cy="2308225"/>
          </a:xfrm>
          <a:prstGeom prst="rect">
            <a:avLst/>
          </a:prstGeom>
          <a:noFill/>
          <a:ln w="9525">
            <a:noFill/>
            <a:miter lim="800000"/>
            <a:headEnd/>
            <a:tailEnd/>
          </a:ln>
        </p:spPr>
        <p:txBody>
          <a:bodyPr>
            <a:spAutoFit/>
          </a:bodyPr>
          <a:lstStyle/>
          <a:p>
            <a:pPr lvl="1" eaLnBrk="1" hangingPunct="1">
              <a:lnSpc>
                <a:spcPct val="150000"/>
              </a:lnSpc>
              <a:spcBef>
                <a:spcPct val="20000"/>
              </a:spcBef>
              <a:buClr>
                <a:srgbClr val="CC3300"/>
              </a:buClr>
              <a:buFont typeface="Wingdings" pitchFamily="2" charset="2"/>
              <a:buChar char="ü"/>
            </a:pPr>
            <a:r>
              <a:rPr lang="zh-CN" altLang="en-US" sz="2400" b="1">
                <a:latin typeface="楷体_GB2312" pitchFamily="49" charset="-122"/>
                <a:ea typeface="楷体_GB2312" pitchFamily="49" charset="-122"/>
              </a:rPr>
              <a:t>若结果有误，可用万用表直流电压档（或示波器置直流耦合）逐个测量各管脚的输入、输出关系是否正确。静态测试时集成电路输出端高电平≥</a:t>
            </a:r>
            <a:r>
              <a:rPr lang="en-US" altLang="zh-CN" sz="2400" b="1">
                <a:latin typeface="楷体_GB2312" pitchFamily="49" charset="-122"/>
                <a:ea typeface="楷体_GB2312" pitchFamily="49" charset="-122"/>
              </a:rPr>
              <a:t>3.5V</a:t>
            </a:r>
            <a:r>
              <a:rPr lang="zh-CN" altLang="en-US" sz="2400" b="1">
                <a:latin typeface="楷体_GB2312" pitchFamily="49" charset="-122"/>
                <a:ea typeface="楷体_GB2312" pitchFamily="49" charset="-122"/>
              </a:rPr>
              <a:t>、低电平≤</a:t>
            </a:r>
            <a:r>
              <a:rPr lang="en-US" altLang="zh-CN" sz="2400" b="1">
                <a:latin typeface="楷体_GB2312" pitchFamily="49" charset="-122"/>
                <a:ea typeface="楷体_GB2312" pitchFamily="49" charset="-122"/>
              </a:rPr>
              <a:t>0.5V</a:t>
            </a:r>
            <a:r>
              <a:rPr lang="zh-CN" altLang="en-US" sz="2400" b="1">
                <a:latin typeface="楷体_GB2312" pitchFamily="49" charset="-122"/>
                <a:ea typeface="楷体_GB2312" pitchFamily="49" charset="-122"/>
              </a:rPr>
              <a:t>。据此判断故障所在。</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15074" y="1357298"/>
            <a:ext cx="2643206" cy="7143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0" name="Rectangle 2"/>
          <p:cNvSpPr>
            <a:spLocks noGrp="1" noChangeArrowheads="1"/>
          </p:cNvSpPr>
          <p:nvPr>
            <p:ph type="body" idx="4294967295"/>
          </p:nvPr>
        </p:nvSpPr>
        <p:spPr>
          <a:xfrm>
            <a:off x="357158" y="2143116"/>
            <a:ext cx="8083550" cy="3886200"/>
          </a:xfrm>
        </p:spPr>
        <p:txBody>
          <a:bodyPr/>
          <a:lstStyle/>
          <a:p>
            <a:pPr eaLnBrk="1" hangingPunct="1">
              <a:lnSpc>
                <a:spcPct val="150000"/>
              </a:lnSpc>
              <a:buFontTx/>
              <a:buNone/>
            </a:pPr>
            <a:r>
              <a:rPr lang="en-US" altLang="zh-CN" sz="2800" b="1" dirty="0" smtClean="0">
                <a:solidFill>
                  <a:srgbClr val="00FF00"/>
                </a:solidFill>
                <a:ea typeface="楷体_GB2312" pitchFamily="49" charset="-122"/>
              </a:rPr>
              <a:t>1</a:t>
            </a:r>
            <a:r>
              <a:rPr lang="zh-CN" altLang="en-US" sz="2800" b="1" dirty="0" smtClean="0">
                <a:solidFill>
                  <a:srgbClr val="00FF00"/>
                </a:solidFill>
                <a:ea typeface="楷体_GB2312" pitchFamily="49" charset="-122"/>
              </a:rPr>
              <a:t>、设计思路：</a:t>
            </a:r>
          </a:p>
          <a:p>
            <a:pPr eaLnBrk="1" hangingPunct="1">
              <a:lnSpc>
                <a:spcPct val="150000"/>
              </a:lnSpc>
            </a:pPr>
            <a:r>
              <a:rPr lang="zh-CN" altLang="en-US" sz="2800" b="1" dirty="0" smtClean="0">
                <a:ea typeface="楷体_GB2312" pitchFamily="49" charset="-122"/>
              </a:rPr>
              <a:t>此题可理解为产生序列信号</a:t>
            </a:r>
            <a:r>
              <a:rPr lang="en-US" altLang="zh-CN" sz="2800" b="1" dirty="0" smtClean="0">
                <a:ea typeface="楷体_GB2312" pitchFamily="49" charset="-122"/>
              </a:rPr>
              <a:t>F=10001100</a:t>
            </a:r>
            <a:r>
              <a:rPr lang="zh-CN" altLang="en-US" sz="2800" b="1" dirty="0" smtClean="0">
                <a:ea typeface="楷体_GB2312" pitchFamily="49" charset="-122"/>
              </a:rPr>
              <a:t>。</a:t>
            </a:r>
          </a:p>
          <a:p>
            <a:pPr eaLnBrk="1" hangingPunct="1">
              <a:lnSpc>
                <a:spcPct val="150000"/>
              </a:lnSpc>
            </a:pPr>
            <a:r>
              <a:rPr lang="zh-CN" altLang="en-US" sz="2800" b="1" dirty="0" smtClean="0">
                <a:ea typeface="楷体_GB2312" pitchFamily="49" charset="-122"/>
              </a:rPr>
              <a:t>可用单片</a:t>
            </a:r>
            <a:r>
              <a:rPr lang="en-US" altLang="zh-CN" sz="2800" b="1" dirty="0" smtClean="0">
                <a:ea typeface="楷体_GB2312" pitchFamily="49" charset="-122"/>
              </a:rPr>
              <a:t>74LS151</a:t>
            </a:r>
            <a:r>
              <a:rPr lang="zh-CN" altLang="en-US" sz="2800" b="1" dirty="0" smtClean="0">
                <a:ea typeface="楷体_GB2312" pitchFamily="49" charset="-122"/>
              </a:rPr>
              <a:t>或单片</a:t>
            </a:r>
            <a:r>
              <a:rPr lang="en-US" altLang="zh-CN" sz="2800" b="1" dirty="0" smtClean="0">
                <a:ea typeface="楷体_GB2312" pitchFamily="49" charset="-122"/>
              </a:rPr>
              <a:t>74LS153</a:t>
            </a:r>
            <a:r>
              <a:rPr lang="zh-CN" altLang="en-US" sz="2800" b="1" dirty="0" smtClean="0">
                <a:ea typeface="楷体_GB2312" pitchFamily="49" charset="-122"/>
              </a:rPr>
              <a:t>（需级联，增加反相器和二输入或门各一个）实现。数据输入端预置</a:t>
            </a:r>
            <a:r>
              <a:rPr lang="en-US" altLang="zh-CN" sz="2800" b="1" i="1" dirty="0" smtClean="0">
                <a:ea typeface="楷体_GB2312" pitchFamily="49" charset="-122"/>
              </a:rPr>
              <a:t>D</a:t>
            </a:r>
            <a:r>
              <a:rPr lang="en-US" altLang="zh-CN" sz="2800" b="1" baseline="-10000" dirty="0" smtClean="0">
                <a:ea typeface="楷体_GB2312" pitchFamily="49" charset="-122"/>
              </a:rPr>
              <a:t>0 </a:t>
            </a:r>
            <a:r>
              <a:rPr lang="en-US" altLang="zh-CN" sz="2800" b="1" dirty="0" smtClean="0">
                <a:ea typeface="楷体_GB2312" pitchFamily="49" charset="-122"/>
              </a:rPr>
              <a:t>=</a:t>
            </a:r>
            <a:r>
              <a:rPr lang="en-US" altLang="zh-CN" sz="2800" b="1" baseline="-10000" dirty="0" smtClean="0">
                <a:ea typeface="楷体_GB2312" pitchFamily="49" charset="-122"/>
              </a:rPr>
              <a:t> </a:t>
            </a:r>
            <a:r>
              <a:rPr lang="en-US" altLang="zh-CN" sz="2800" b="1" i="1" dirty="0" smtClean="0">
                <a:ea typeface="楷体_GB2312" pitchFamily="49" charset="-122"/>
              </a:rPr>
              <a:t>D</a:t>
            </a:r>
            <a:r>
              <a:rPr lang="en-US" altLang="zh-CN" sz="2800" b="1" baseline="-10000" dirty="0" smtClean="0">
                <a:ea typeface="楷体_GB2312" pitchFamily="49" charset="-122"/>
              </a:rPr>
              <a:t>4 </a:t>
            </a:r>
            <a:r>
              <a:rPr lang="en-US" altLang="zh-CN" sz="2800" b="1" dirty="0" smtClean="0">
                <a:ea typeface="楷体_GB2312" pitchFamily="49" charset="-122"/>
              </a:rPr>
              <a:t>= </a:t>
            </a:r>
            <a:r>
              <a:rPr lang="en-US" altLang="zh-CN" sz="2800" b="1" i="1" dirty="0" smtClean="0">
                <a:ea typeface="楷体_GB2312" pitchFamily="49" charset="-122"/>
              </a:rPr>
              <a:t>D</a:t>
            </a:r>
            <a:r>
              <a:rPr lang="en-US" altLang="zh-CN" sz="2800" b="1" baseline="-10000" dirty="0" smtClean="0">
                <a:ea typeface="楷体_GB2312" pitchFamily="49" charset="-122"/>
              </a:rPr>
              <a:t>5</a:t>
            </a:r>
            <a:r>
              <a:rPr lang="en-US" altLang="zh-CN" sz="2800" b="1" dirty="0" smtClean="0">
                <a:ea typeface="楷体_GB2312" pitchFamily="49" charset="-122"/>
              </a:rPr>
              <a:t>=“1”</a:t>
            </a:r>
            <a:r>
              <a:rPr lang="zh-CN" altLang="en-US" sz="2800" b="1" dirty="0" smtClean="0">
                <a:ea typeface="楷体_GB2312" pitchFamily="49" charset="-122"/>
              </a:rPr>
              <a:t>，其余为零。</a:t>
            </a:r>
          </a:p>
        </p:txBody>
      </p:sp>
      <p:graphicFrame>
        <p:nvGraphicFramePr>
          <p:cNvPr id="9218" name="Object 2"/>
          <p:cNvGraphicFramePr>
            <a:graphicFrameLocks noChangeAspect="1"/>
          </p:cNvGraphicFramePr>
          <p:nvPr/>
        </p:nvGraphicFramePr>
        <p:xfrm>
          <a:off x="6286512" y="1428736"/>
          <a:ext cx="2592387" cy="550863"/>
        </p:xfrm>
        <a:graphic>
          <a:graphicData uri="http://schemas.openxmlformats.org/presentationml/2006/ole">
            <p:oleObj spid="_x0000_s73731" name="Equation" r:id="rId3" imgW="1079500" imgH="228600" progId="Equation.DSMT4">
              <p:embed/>
            </p:oleObj>
          </a:graphicData>
        </a:graphic>
      </p:graphicFrame>
      <p:sp>
        <p:nvSpPr>
          <p:cNvPr id="9221" name="Rectangle 4"/>
          <p:cNvSpPr>
            <a:spLocks noChangeArrowheads="1"/>
          </p:cNvSpPr>
          <p:nvPr/>
        </p:nvSpPr>
        <p:spPr bwMode="auto">
          <a:xfrm>
            <a:off x="3379788" y="3551238"/>
            <a:ext cx="222250" cy="260350"/>
          </a:xfrm>
          <a:prstGeom prst="rect">
            <a:avLst/>
          </a:prstGeom>
          <a:noFill/>
          <a:ln w="9525">
            <a:noFill/>
            <a:miter lim="800000"/>
            <a:headEnd/>
            <a:tailEnd/>
          </a:ln>
        </p:spPr>
        <p:txBody>
          <a:bodyPr wrap="none" anchor="ctr">
            <a:spAutoFit/>
          </a:bodyPr>
          <a:lstStyle/>
          <a:p>
            <a:pPr eaLnBrk="1" hangingPunct="1"/>
            <a:r>
              <a:rPr lang="en-US" altLang="zh-CN" sz="1100"/>
              <a:t> </a:t>
            </a:r>
            <a:endParaRPr lang="en-US" altLang="zh-CN"/>
          </a:p>
        </p:txBody>
      </p:sp>
      <p:sp>
        <p:nvSpPr>
          <p:cNvPr id="9222" name="Rectangle 5"/>
          <p:cNvSpPr>
            <a:spLocks noRot="1" noChangeArrowheads="1"/>
          </p:cNvSpPr>
          <p:nvPr/>
        </p:nvSpPr>
        <p:spPr bwMode="auto">
          <a:xfrm>
            <a:off x="211138" y="522288"/>
            <a:ext cx="4679950" cy="865187"/>
          </a:xfrm>
          <a:prstGeom prst="rect">
            <a:avLst/>
          </a:prstGeom>
          <a:noFill/>
          <a:ln w="9525">
            <a:noFill/>
            <a:miter lim="800000"/>
            <a:headEnd/>
            <a:tailEnd/>
          </a:ln>
        </p:spPr>
        <p:txBody>
          <a:bodyPr anchor="ctr"/>
          <a:lstStyle/>
          <a:p>
            <a:pPr eaLnBrk="1" hangingPunct="1"/>
            <a:r>
              <a:rPr kumimoji="1" lang="zh-CN" altLang="en-US" sz="3600" b="1" dirty="0">
                <a:solidFill>
                  <a:srgbClr val="FFFF00"/>
                </a:solidFill>
                <a:latin typeface="Times New Roman" pitchFamily="18" charset="0"/>
                <a:ea typeface="楷体_GB2312" pitchFamily="49" charset="-122"/>
              </a:rPr>
              <a:t>三、</a:t>
            </a:r>
            <a:r>
              <a:rPr kumimoji="1" lang="en-US" altLang="zh-CN" sz="3600" b="1" dirty="0">
                <a:solidFill>
                  <a:srgbClr val="FFFF00"/>
                </a:solidFill>
                <a:latin typeface="Times New Roman" pitchFamily="18" charset="0"/>
                <a:ea typeface="楷体_GB2312" pitchFamily="49" charset="-122"/>
              </a:rPr>
              <a:t>P176-4 </a:t>
            </a:r>
          </a:p>
        </p:txBody>
      </p:sp>
      <p:sp>
        <p:nvSpPr>
          <p:cNvPr id="9223" name="Rectangle 6"/>
          <p:cNvSpPr>
            <a:spLocks noChangeArrowheads="1"/>
          </p:cNvSpPr>
          <p:nvPr/>
        </p:nvSpPr>
        <p:spPr bwMode="auto">
          <a:xfrm>
            <a:off x="211138" y="1368425"/>
            <a:ext cx="6337300" cy="579438"/>
          </a:xfrm>
          <a:prstGeom prst="rect">
            <a:avLst/>
          </a:prstGeom>
          <a:noFill/>
          <a:ln w="9525">
            <a:noFill/>
            <a:miter lim="800000"/>
            <a:headEnd/>
            <a:tailEnd/>
          </a:ln>
        </p:spPr>
        <p:txBody>
          <a:bodyPr anchor="ctr">
            <a:spAutoFit/>
          </a:bodyPr>
          <a:lstStyle/>
          <a:p>
            <a:pPr eaLnBrk="1" hangingPunct="1"/>
            <a:r>
              <a:rPr lang="zh-CN" altLang="en-US" sz="3200" b="1">
                <a:solidFill>
                  <a:schemeClr val="tx2"/>
                </a:solidFill>
                <a:latin typeface="Times New Roman" pitchFamily="18" charset="0"/>
                <a:ea typeface="楷体_GB2312" pitchFamily="49" charset="-122"/>
                <a:cs typeface="Times New Roman" pitchFamily="18" charset="0"/>
              </a:rPr>
              <a:t>试用</a:t>
            </a:r>
            <a:r>
              <a:rPr lang="en-US" altLang="zh-CN" sz="3200" b="1">
                <a:solidFill>
                  <a:schemeClr val="tx2"/>
                </a:solidFill>
                <a:latin typeface="Times New Roman" pitchFamily="18" charset="0"/>
                <a:ea typeface="楷体_GB2312" pitchFamily="49" charset="-122"/>
                <a:cs typeface="Times New Roman" pitchFamily="18" charset="0"/>
              </a:rPr>
              <a:t>74LS153</a:t>
            </a:r>
            <a:r>
              <a:rPr lang="zh-CN" altLang="en-US" sz="3200" b="1">
                <a:solidFill>
                  <a:schemeClr val="tx2"/>
                </a:solidFill>
                <a:latin typeface="Times New Roman" pitchFamily="18" charset="0"/>
                <a:ea typeface="楷体_GB2312" pitchFamily="49" charset="-122"/>
                <a:cs typeface="Times New Roman" pitchFamily="18" charset="0"/>
              </a:rPr>
              <a:t>或</a:t>
            </a:r>
            <a:r>
              <a:rPr lang="en-US" altLang="zh-CN" sz="3200" b="1">
                <a:solidFill>
                  <a:schemeClr val="tx2"/>
                </a:solidFill>
                <a:latin typeface="Times New Roman" pitchFamily="18" charset="0"/>
                <a:ea typeface="楷体_GB2312" pitchFamily="49" charset="-122"/>
                <a:cs typeface="Times New Roman" pitchFamily="18" charset="0"/>
              </a:rPr>
              <a:t>74LS151</a:t>
            </a:r>
            <a:r>
              <a:rPr lang="zh-CN" altLang="en-US" sz="3200" b="1">
                <a:solidFill>
                  <a:schemeClr val="tx2"/>
                </a:solidFill>
                <a:latin typeface="Times New Roman" pitchFamily="18" charset="0"/>
                <a:ea typeface="楷体_GB2312" pitchFamily="49" charset="-122"/>
                <a:cs typeface="Times New Roman" pitchFamily="18" charset="0"/>
              </a:rPr>
              <a:t>实现函数</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nvPr>
        </p:nvSpPr>
        <p:spPr>
          <a:xfrm>
            <a:off x="214282" y="500042"/>
            <a:ext cx="2620963" cy="576263"/>
          </a:xfrm>
        </p:spPr>
        <p:txBody>
          <a:bodyPr/>
          <a:lstStyle/>
          <a:p>
            <a:pPr algn="l" eaLnBrk="1" hangingPunct="1"/>
            <a:r>
              <a:rPr lang="en-US" altLang="zh-CN" sz="3600" b="1" dirty="0" smtClean="0">
                <a:solidFill>
                  <a:srgbClr val="00FF00"/>
                </a:solidFill>
                <a:ea typeface="楷体_GB2312" pitchFamily="49" charset="-122"/>
              </a:rPr>
              <a:t>2  </a:t>
            </a:r>
            <a:r>
              <a:rPr lang="zh-CN" altLang="en-US" sz="3600" b="1" dirty="0" smtClean="0">
                <a:solidFill>
                  <a:srgbClr val="00FF00"/>
                </a:solidFill>
                <a:ea typeface="楷体_GB2312" pitchFamily="49" charset="-122"/>
              </a:rPr>
              <a:t>调测</a:t>
            </a:r>
          </a:p>
        </p:txBody>
      </p:sp>
      <p:sp>
        <p:nvSpPr>
          <p:cNvPr id="59396" name="Rectangle 3"/>
          <p:cNvSpPr>
            <a:spLocks noGrp="1" noChangeArrowheads="1"/>
          </p:cNvSpPr>
          <p:nvPr>
            <p:ph type="body" idx="4294967295"/>
          </p:nvPr>
        </p:nvSpPr>
        <p:spPr>
          <a:xfrm>
            <a:off x="285720" y="1557338"/>
            <a:ext cx="8429684" cy="4392612"/>
          </a:xfrm>
        </p:spPr>
        <p:txBody>
          <a:bodyPr/>
          <a:lstStyle/>
          <a:p>
            <a:pPr eaLnBrk="1" hangingPunct="1">
              <a:lnSpc>
                <a:spcPct val="150000"/>
              </a:lnSpc>
            </a:pPr>
            <a:r>
              <a:rPr lang="zh-CN" altLang="en-US" sz="2400" b="1" dirty="0" smtClean="0">
                <a:ea typeface="楷体_GB2312" pitchFamily="49" charset="-122"/>
              </a:rPr>
              <a:t>可作静态测试，数据选择器的地址端接实验箱的</a:t>
            </a:r>
            <a:r>
              <a:rPr lang="en-US" altLang="zh-CN" sz="2400" b="1" dirty="0" smtClean="0">
                <a:ea typeface="楷体_GB2312" pitchFamily="49" charset="-122"/>
              </a:rPr>
              <a:t>K1~K8</a:t>
            </a:r>
            <a:r>
              <a:rPr lang="zh-CN" altLang="en-US" sz="2400" b="1" dirty="0" smtClean="0">
                <a:ea typeface="楷体_GB2312" pitchFamily="49" charset="-122"/>
              </a:rPr>
              <a:t>任</a:t>
            </a:r>
            <a:r>
              <a:rPr lang="en-US" altLang="zh-CN" sz="2400" b="1" dirty="0" smtClean="0">
                <a:ea typeface="楷体_GB2312" pitchFamily="49" charset="-122"/>
              </a:rPr>
              <a:t>3</a:t>
            </a:r>
            <a:r>
              <a:rPr lang="zh-CN" altLang="en-US" sz="2400" b="1" dirty="0" smtClean="0">
                <a:ea typeface="楷体_GB2312" pitchFamily="49" charset="-122"/>
              </a:rPr>
              <a:t>个插孔，输出送逻辑电平显示发光管任</a:t>
            </a:r>
            <a:r>
              <a:rPr lang="en-US" altLang="zh-CN" sz="2400" b="1" dirty="0" smtClean="0">
                <a:ea typeface="楷体_GB2312" pitchFamily="49" charset="-122"/>
              </a:rPr>
              <a:t>1</a:t>
            </a:r>
            <a:r>
              <a:rPr lang="zh-CN" altLang="en-US" sz="2400" b="1" dirty="0" smtClean="0">
                <a:ea typeface="楷体_GB2312" pitchFamily="49" charset="-122"/>
              </a:rPr>
              <a:t>个插孔。按动与输入插孔相连的</a:t>
            </a:r>
            <a:r>
              <a:rPr lang="en-US" altLang="zh-CN" sz="2400" b="1" dirty="0" smtClean="0">
                <a:ea typeface="楷体_GB2312" pitchFamily="49" charset="-122"/>
              </a:rPr>
              <a:t>3</a:t>
            </a:r>
            <a:r>
              <a:rPr lang="zh-CN" altLang="en-US" sz="2400" b="1" dirty="0" smtClean="0">
                <a:ea typeface="楷体_GB2312" pitchFamily="49" charset="-122"/>
              </a:rPr>
              <a:t>个开关（</a:t>
            </a:r>
            <a:r>
              <a:rPr lang="en-US" altLang="zh-CN" sz="2400" b="1" dirty="0" smtClean="0">
                <a:ea typeface="楷体_GB2312" pitchFamily="49" charset="-122"/>
              </a:rPr>
              <a:t>000~111</a:t>
            </a:r>
            <a:r>
              <a:rPr lang="zh-CN" altLang="en-US" sz="2400" b="1" dirty="0" smtClean="0">
                <a:ea typeface="楷体_GB2312" pitchFamily="49" charset="-122"/>
              </a:rPr>
              <a:t>），检查、核对输出是否满足要求。</a:t>
            </a:r>
          </a:p>
          <a:p>
            <a:pPr eaLnBrk="1" hangingPunct="1">
              <a:lnSpc>
                <a:spcPct val="150000"/>
              </a:lnSpc>
            </a:pPr>
            <a:r>
              <a:rPr lang="zh-CN" altLang="en-US" sz="2400" b="1" dirty="0" smtClean="0">
                <a:ea typeface="楷体_GB2312" pitchFamily="49" charset="-122"/>
              </a:rPr>
              <a:t>动态测试，用</a:t>
            </a:r>
            <a:r>
              <a:rPr lang="en-US" altLang="zh-CN" sz="2400" b="1" dirty="0" smtClean="0">
                <a:ea typeface="楷体_GB2312" pitchFamily="49" charset="-122"/>
              </a:rPr>
              <a:t>74160</a:t>
            </a:r>
            <a:r>
              <a:rPr lang="zh-CN" altLang="en-US" sz="2400" b="1" dirty="0" smtClean="0">
                <a:ea typeface="楷体_GB2312" pitchFamily="49" charset="-122"/>
              </a:rPr>
              <a:t>或</a:t>
            </a:r>
            <a:r>
              <a:rPr lang="en-US" altLang="zh-CN" sz="2400" b="1" dirty="0" smtClean="0">
                <a:ea typeface="楷体_GB2312" pitchFamily="49" charset="-122"/>
              </a:rPr>
              <a:t>74161</a:t>
            </a:r>
            <a:r>
              <a:rPr lang="zh-CN" altLang="en-US" sz="2400" b="1" dirty="0" smtClean="0">
                <a:ea typeface="楷体_GB2312" pitchFamily="49" charset="-122"/>
              </a:rPr>
              <a:t>作模</a:t>
            </a:r>
            <a:r>
              <a:rPr lang="en-US" altLang="zh-CN" sz="2400" b="1" dirty="0" smtClean="0">
                <a:ea typeface="楷体_GB2312" pitchFamily="49" charset="-122"/>
              </a:rPr>
              <a:t>8</a:t>
            </a:r>
            <a:r>
              <a:rPr lang="zh-CN" altLang="en-US" sz="2400" b="1" dirty="0" smtClean="0">
                <a:ea typeface="楷体_GB2312" pitchFamily="49" charset="-122"/>
              </a:rPr>
              <a:t>计数器，为</a:t>
            </a:r>
            <a:r>
              <a:rPr lang="en-US" altLang="zh-CN" sz="2400" b="1" dirty="0" smtClean="0">
                <a:ea typeface="楷体_GB2312" pitchFamily="49" charset="-122"/>
              </a:rPr>
              <a:t>MUX</a:t>
            </a:r>
            <a:r>
              <a:rPr lang="zh-CN" altLang="en-US" sz="2400" b="1" dirty="0" smtClean="0">
                <a:ea typeface="楷体_GB2312" pitchFamily="49" charset="-122"/>
              </a:rPr>
              <a:t>提供地址信号（</a:t>
            </a:r>
            <a:r>
              <a:rPr lang="en-US" altLang="zh-CN" sz="2400" b="1" dirty="0" smtClean="0">
                <a:ea typeface="楷体_GB2312" pitchFamily="49" charset="-122"/>
              </a:rPr>
              <a:t>CP</a:t>
            </a:r>
            <a:r>
              <a:rPr lang="zh-CN" altLang="en-US" sz="2400" b="1" dirty="0" smtClean="0">
                <a:ea typeface="楷体_GB2312" pitchFamily="49" charset="-122"/>
              </a:rPr>
              <a:t>频率为</a:t>
            </a:r>
            <a:r>
              <a:rPr lang="en-US" altLang="zh-CN" sz="2400" b="1" dirty="0" smtClean="0">
                <a:ea typeface="楷体_GB2312" pitchFamily="49" charset="-122"/>
              </a:rPr>
              <a:t>8kHz</a:t>
            </a:r>
            <a:r>
              <a:rPr lang="zh-CN" altLang="en-US" sz="2400" b="1" dirty="0" smtClean="0">
                <a:ea typeface="楷体_GB2312" pitchFamily="49" charset="-122"/>
              </a:rPr>
              <a:t>左右）。用双踪示波器同时观测</a:t>
            </a:r>
            <a:r>
              <a:rPr lang="en-US" altLang="zh-CN" sz="2400" b="1" dirty="0" smtClean="0">
                <a:ea typeface="楷体_GB2312" pitchFamily="49" charset="-122"/>
              </a:rPr>
              <a:t>CP</a:t>
            </a:r>
            <a:r>
              <a:rPr lang="zh-CN" altLang="en-US" sz="2400" b="1" dirty="0" smtClean="0">
                <a:ea typeface="楷体_GB2312" pitchFamily="49" charset="-122"/>
              </a:rPr>
              <a:t>和输出信号，核对其时间关系。</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0" y="3573463"/>
            <a:ext cx="9144000" cy="3095625"/>
          </a:xfrm>
          <a:prstGeom prst="rect">
            <a:avLst/>
          </a:prstGeom>
          <a:solidFill>
            <a:schemeClr val="bg1">
              <a:lumMod val="65000"/>
            </a:schemeClr>
          </a:solidFill>
          <a:ln>
            <a:noFill/>
          </a:ln>
        </p:spPr>
        <p:txBody>
          <a:bodyPr anchor="ctr"/>
          <a:lstStyle/>
          <a:p>
            <a:pPr algn="ctr">
              <a:defRPr/>
            </a:pPr>
            <a:endParaRPr lang="zh-CN" altLang="zh-CN">
              <a:solidFill>
                <a:srgbClr val="FFFFFF"/>
              </a:solidFill>
              <a:latin typeface="宋体" pitchFamily="2" charset="-122"/>
              <a:sym typeface="宋体" pitchFamily="2" charset="-122"/>
            </a:endParaRPr>
          </a:p>
        </p:txBody>
      </p:sp>
      <p:sp>
        <p:nvSpPr>
          <p:cNvPr id="9219" name="矩形 4"/>
          <p:cNvSpPr>
            <a:spLocks noChangeArrowheads="1"/>
          </p:cNvSpPr>
          <p:nvPr/>
        </p:nvSpPr>
        <p:spPr bwMode="auto">
          <a:xfrm>
            <a:off x="0" y="6669088"/>
            <a:ext cx="9144000" cy="188912"/>
          </a:xfrm>
          <a:prstGeom prst="rect">
            <a:avLst/>
          </a:prstGeom>
          <a:solidFill>
            <a:schemeClr val="accent2">
              <a:lumMod val="75000"/>
            </a:schemeClr>
          </a:solidFill>
          <a:ln>
            <a:noFill/>
          </a:ln>
        </p:spPr>
        <p:txBody>
          <a:bodyPr anchor="ctr"/>
          <a:lstStyle/>
          <a:p>
            <a:pPr algn="ctr">
              <a:defRPr/>
            </a:pPr>
            <a:endParaRPr lang="zh-CN" altLang="zh-CN">
              <a:solidFill>
                <a:srgbClr val="FFFFFF"/>
              </a:solidFill>
              <a:latin typeface="宋体" pitchFamily="2" charset="-122"/>
              <a:sym typeface="宋体" pitchFamily="2" charset="-122"/>
            </a:endParaRPr>
          </a:p>
        </p:txBody>
      </p:sp>
      <p:sp>
        <p:nvSpPr>
          <p:cNvPr id="64516" name="矩形 11"/>
          <p:cNvSpPr>
            <a:spLocks noChangeArrowheads="1"/>
          </p:cNvSpPr>
          <p:nvPr/>
        </p:nvSpPr>
        <p:spPr bwMode="auto">
          <a:xfrm>
            <a:off x="323850" y="260350"/>
            <a:ext cx="2236788" cy="75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5763"/>
              </a:lnSpc>
            </a:pPr>
            <a:r>
              <a:rPr lang="zh-CN" altLang="en-US" sz="3200" b="1" dirty="0">
                <a:solidFill>
                  <a:srgbClr val="00FF00"/>
                </a:solidFill>
                <a:latin typeface="微软雅黑" panose="020B0503020204020204" pitchFamily="34" charset="-122"/>
                <a:ea typeface="微软雅黑" panose="020B0503020204020204" pitchFamily="34" charset="-122"/>
                <a:sym typeface="微软雅黑" panose="020B0503020204020204" pitchFamily="34" charset="-122"/>
              </a:rPr>
              <a:t>下一次实验</a:t>
            </a:r>
            <a:endParaRPr lang="zh-CN" altLang="en-US" sz="700" dirty="0">
              <a:solidFill>
                <a:srgbClr val="00FF00"/>
              </a:solidFill>
              <a:latin typeface="Calibri" panose="020F0502020204030204" pitchFamily="34" charset="0"/>
            </a:endParaRPr>
          </a:p>
        </p:txBody>
      </p:sp>
      <p:sp>
        <p:nvSpPr>
          <p:cNvPr id="64517" name="Rectangle 3"/>
          <p:cNvSpPr txBox="1">
            <a:spLocks noChangeArrowheads="1"/>
          </p:cNvSpPr>
          <p:nvPr/>
        </p:nvSpPr>
        <p:spPr bwMode="auto">
          <a:xfrm>
            <a:off x="395288" y="1308100"/>
            <a:ext cx="8435975" cy="176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800" b="1" dirty="0" smtClean="0">
                <a:latin typeface="Times New Roman" panose="02020603050405020304" pitchFamily="18" charset="0"/>
                <a:ea typeface="楷体_GB2312" pitchFamily="49" charset="-122"/>
              </a:rPr>
              <a:t>一、数据选择器及应用</a:t>
            </a:r>
            <a:endParaRPr lang="en-US" altLang="zh-CN" sz="2800" b="1" dirty="0" smtClean="0">
              <a:latin typeface="Times New Roman" panose="02020603050405020304" pitchFamily="18" charset="0"/>
              <a:ea typeface="楷体_GB2312" pitchFamily="49" charset="-122"/>
            </a:endParaRPr>
          </a:p>
          <a:p>
            <a:pPr eaLnBrk="1" hangingPunct="1">
              <a:spcBef>
                <a:spcPct val="20000"/>
              </a:spcBef>
            </a:pPr>
            <a:r>
              <a:rPr lang="zh-CN" altLang="en-US" sz="2800" b="1" dirty="0" smtClean="0">
                <a:latin typeface="Times New Roman" panose="02020603050405020304" pitchFamily="18" charset="0"/>
                <a:ea typeface="楷体_GB2312" pitchFamily="49" charset="-122"/>
              </a:rPr>
              <a:t>二、触发器的应用</a:t>
            </a:r>
            <a:endParaRPr lang="en-US" altLang="zh-CN" sz="2800" b="1" dirty="0">
              <a:latin typeface="Times New Roman" panose="02020603050405020304" pitchFamily="18" charset="0"/>
              <a:ea typeface="楷体_GB2312" pitchFamily="49" charset="-122"/>
            </a:endParaRPr>
          </a:p>
        </p:txBody>
      </p:sp>
    </p:spTree>
    <p:extLst>
      <p:ext uri="{BB962C8B-B14F-4D97-AF65-F5344CB8AC3E}">
        <p14:creationId xmlns="" xmlns:p14="http://schemas.microsoft.com/office/powerpoint/2010/main" val="244094"/>
      </p:ext>
    </p:extLst>
  </p:cSld>
  <p:clrMapOvr>
    <a:masterClrMapping/>
  </p:clrMapOvr>
  <p:transition advClick="0"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22263" y="0"/>
            <a:ext cx="8821737" cy="881063"/>
          </a:xfrm>
        </p:spPr>
        <p:txBody>
          <a:bodyPr>
            <a:noAutofit/>
          </a:bodyPr>
          <a:lstStyle/>
          <a:p>
            <a:r>
              <a:rPr lang="zh-CN" altLang="en-US" sz="2700" b="1" dirty="0">
                <a:solidFill>
                  <a:srgbClr val="00FF00"/>
                </a:solidFill>
              </a:rPr>
              <a:t>电路的零状态复频域模型如上图</a:t>
            </a:r>
            <a:r>
              <a:rPr lang="en-US" altLang="zh-CN" sz="2700" b="1" dirty="0">
                <a:solidFill>
                  <a:srgbClr val="00FF00"/>
                </a:solidFill>
              </a:rPr>
              <a:t>(b)</a:t>
            </a:r>
            <a:r>
              <a:rPr lang="zh-CN" altLang="en-US" sz="2700" b="1" dirty="0">
                <a:solidFill>
                  <a:srgbClr val="00FF00"/>
                </a:solidFill>
              </a:rPr>
              <a:t>，系统传输</a:t>
            </a:r>
            <a:r>
              <a:rPr lang="zh-CN" altLang="en-US" sz="2700" b="1" dirty="0" smtClean="0">
                <a:solidFill>
                  <a:srgbClr val="00FF00"/>
                </a:solidFill>
              </a:rPr>
              <a:t>函数</a:t>
            </a:r>
            <a:r>
              <a:rPr lang="en-US" altLang="zh-CN" sz="2700" b="1" dirty="0" smtClean="0">
                <a:solidFill>
                  <a:srgbClr val="00FF00"/>
                </a:solidFill>
              </a:rPr>
              <a:t>H(S</a:t>
            </a:r>
            <a:r>
              <a:rPr lang="en-US" altLang="zh-CN" sz="2700" b="1" dirty="0">
                <a:solidFill>
                  <a:srgbClr val="00FF00"/>
                </a:solidFill>
              </a:rPr>
              <a:t>)</a:t>
            </a:r>
            <a:r>
              <a:rPr lang="zh-CN" altLang="en-US" sz="2700" b="1" dirty="0" smtClean="0">
                <a:solidFill>
                  <a:srgbClr val="00FF00"/>
                </a:solidFill>
              </a:rPr>
              <a:t>：</a:t>
            </a:r>
            <a:endParaRPr lang="zh-CN" altLang="en-US" sz="2700" b="1" dirty="0">
              <a:solidFill>
                <a:srgbClr val="00FF00"/>
              </a:solidFill>
            </a:endParaRPr>
          </a:p>
        </p:txBody>
      </p:sp>
      <p:sp>
        <p:nvSpPr>
          <p:cNvPr id="26627" name="Rectangle 2"/>
          <p:cNvSpPr>
            <a:spLocks noChangeArrowheads="1"/>
          </p:cNvSpPr>
          <p:nvPr/>
        </p:nvSpPr>
        <p:spPr bwMode="auto">
          <a:xfrm>
            <a:off x="250825" y="620713"/>
            <a:ext cx="768985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lvl="1" eaLnBrk="1" hangingPunct="1">
              <a:buFont typeface="Wingdings" panose="05000000000000000000" pitchFamily="2" charset="2"/>
              <a:buNone/>
            </a:pPr>
            <a:r>
              <a:rPr lang="en-US" altLang="zh-CN" b="1" dirty="0"/>
              <a:t>         </a:t>
            </a:r>
            <a:endParaRPr lang="zh-CN" altLang="en-US" b="1" dirty="0">
              <a:latin typeface="Times New Roman" panose="02020603050405020304" pitchFamily="18" charset="0"/>
            </a:endParaRPr>
          </a:p>
        </p:txBody>
      </p:sp>
      <p:graphicFrame>
        <p:nvGraphicFramePr>
          <p:cNvPr id="26628" name="Object 3"/>
          <p:cNvGraphicFramePr>
            <a:graphicFrameLocks noChangeAspect="1"/>
          </p:cNvGraphicFramePr>
          <p:nvPr>
            <p:extLst>
              <p:ext uri="{D42A27DB-BD31-4B8C-83A1-F6EECF244321}">
                <p14:modId xmlns="" xmlns:p14="http://schemas.microsoft.com/office/powerpoint/2010/main" val="1038695751"/>
              </p:ext>
            </p:extLst>
          </p:nvPr>
        </p:nvGraphicFramePr>
        <p:xfrm>
          <a:off x="250825" y="1052736"/>
          <a:ext cx="7035800" cy="4575175"/>
        </p:xfrm>
        <a:graphic>
          <a:graphicData uri="http://schemas.openxmlformats.org/presentationml/2006/ole">
            <p:oleObj spid="_x0000_s76803" name="公式" r:id="rId3" imgW="3924300" imgH="2552700" progId="">
              <p:embed/>
            </p:oleObj>
          </a:graphicData>
        </a:graphic>
      </p:graphicFrame>
      <p:pic>
        <p:nvPicPr>
          <p:cNvPr id="2662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57950" y="2857496"/>
            <a:ext cx="2530190" cy="1915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978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4929190" y="571480"/>
            <a:ext cx="4000528"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ts val="1200"/>
              </a:spcBef>
              <a:buFont typeface="Wingdings" panose="05000000000000000000" pitchFamily="2" charset="2"/>
              <a:buNone/>
            </a:pPr>
            <a:r>
              <a:rPr lang="en-US" altLang="zh-CN" sz="2800" b="1" dirty="0">
                <a:latin typeface="等线 Light" panose="02010600030101010101" pitchFamily="2" charset="-122"/>
                <a:ea typeface="等线 Light" panose="02010600030101010101" pitchFamily="2" charset="-122"/>
                <a:cs typeface="Times New Roman" panose="02020603050405020304" pitchFamily="18" charset="0"/>
              </a:rPr>
              <a:t>② </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把传输函数化成</a:t>
            </a:r>
            <a:r>
              <a:rPr lang="en-US" altLang="zh-CN" sz="2800" b="1" dirty="0" smtClean="0">
                <a:latin typeface="等线 Light" panose="02010600030101010101" pitchFamily="2" charset="-122"/>
                <a:ea typeface="等线 Light" panose="02010600030101010101" pitchFamily="2" charset="-122"/>
                <a:cs typeface="Times New Roman" panose="02020603050405020304" pitchFamily="18" charset="0"/>
              </a:rPr>
              <a:t>Multisim </a:t>
            </a:r>
            <a:r>
              <a:rPr lang="zh-CN" altLang="en-US" sz="2800" b="1" dirty="0" smtClean="0">
                <a:latin typeface="等线 Light" panose="02010600030101010101" pitchFamily="2" charset="-122"/>
                <a:ea typeface="等线 Light" panose="02010600030101010101" pitchFamily="2" charset="-122"/>
                <a:cs typeface="Times New Roman" panose="02020603050405020304" pitchFamily="18" charset="0"/>
              </a:rPr>
              <a:t>所</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需的标准形式</a:t>
            </a:r>
            <a:r>
              <a:rPr lang="en-US" altLang="zh-CN" sz="2800" b="1" dirty="0">
                <a:latin typeface="等线 Light" panose="02010600030101010101" pitchFamily="2" charset="-122"/>
                <a:ea typeface="等线 Light" panose="02010600030101010101" pitchFamily="2" charset="-122"/>
                <a:cs typeface="Times New Roman" panose="02020603050405020304" pitchFamily="18" charset="0"/>
              </a:rPr>
              <a:t>:</a:t>
            </a:r>
          </a:p>
          <a:p>
            <a:pPr eaLnBrk="1" hangingPunct="1">
              <a:lnSpc>
                <a:spcPct val="150000"/>
              </a:lnSpc>
              <a:spcBef>
                <a:spcPts val="1200"/>
              </a:spcBef>
              <a:buFont typeface="Wingdings" panose="05000000000000000000" pitchFamily="2" charset="2"/>
              <a:buNone/>
            </a:pPr>
            <a:r>
              <a:rPr lang="en-US" altLang="zh-CN" sz="2800" b="1" dirty="0">
                <a:latin typeface="等线 Light" panose="02010600030101010101" pitchFamily="2" charset="-122"/>
                <a:ea typeface="等线 Light" panose="02010600030101010101" pitchFamily="2" charset="-122"/>
                <a:cs typeface="Times New Roman" panose="02020603050405020304" pitchFamily="18" charset="0"/>
              </a:rPr>
              <a:t>(A</a:t>
            </a:r>
            <a:r>
              <a:rPr lang="en-US" altLang="zh-CN" sz="2800" b="1" dirty="0" smtClean="0">
                <a:latin typeface="等线 Light" panose="02010600030101010101" pitchFamily="2" charset="-122"/>
                <a:ea typeface="等线 Light" panose="02010600030101010101" pitchFamily="2" charset="-122"/>
                <a:cs typeface="Times New Roman" panose="02020603050405020304" pitchFamily="18" charset="0"/>
              </a:rPr>
              <a:t>) </a:t>
            </a:r>
            <a:r>
              <a:rPr lang="zh-CN" altLang="en-US" sz="2800" b="1" dirty="0" smtClean="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算子</a:t>
            </a:r>
            <a:r>
              <a:rPr lang="en-US" altLang="zh-CN"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S </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在</a:t>
            </a:r>
            <a:r>
              <a:rPr lang="zh-CN" altLang="en-US"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分子</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的幂次不高于</a:t>
            </a:r>
            <a:r>
              <a:rPr lang="zh-CN" altLang="en-US"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分母</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的幂次。</a:t>
            </a:r>
          </a:p>
          <a:p>
            <a:pPr eaLnBrk="1" hangingPunct="1">
              <a:lnSpc>
                <a:spcPct val="150000"/>
              </a:lnSpc>
              <a:spcBef>
                <a:spcPts val="1200"/>
              </a:spcBef>
              <a:buFont typeface="Wingdings" panose="05000000000000000000" pitchFamily="2" charset="2"/>
              <a:buNone/>
            </a:pPr>
            <a:r>
              <a:rPr lang="en-US" altLang="zh-CN" sz="2800" b="1" dirty="0">
                <a:latin typeface="等线 Light" panose="02010600030101010101" pitchFamily="2" charset="-122"/>
                <a:ea typeface="等线 Light" panose="02010600030101010101" pitchFamily="2" charset="-122"/>
                <a:cs typeface="Times New Roman" panose="02020603050405020304" pitchFamily="18" charset="0"/>
              </a:rPr>
              <a:t>(B</a:t>
            </a:r>
            <a:r>
              <a:rPr lang="en-US" altLang="zh-CN" sz="2800" b="1" dirty="0" smtClean="0">
                <a:latin typeface="等线 Light" panose="02010600030101010101" pitchFamily="2" charset="-122"/>
                <a:ea typeface="等线 Light" panose="02010600030101010101" pitchFamily="2" charset="-122"/>
                <a:cs typeface="Times New Roman" panose="02020603050405020304" pitchFamily="18" charset="0"/>
              </a:rPr>
              <a:t>) </a:t>
            </a:r>
            <a:r>
              <a:rPr lang="zh-CN" altLang="en-US" sz="2800" b="1" dirty="0" smtClean="0">
                <a:latin typeface="等线 Light" panose="02010600030101010101" pitchFamily="2" charset="-122"/>
                <a:ea typeface="等线 Light" panose="02010600030101010101" pitchFamily="2" charset="-122"/>
                <a:cs typeface="Times New Roman" panose="02020603050405020304" pitchFamily="18" charset="0"/>
              </a:rPr>
              <a:t>因</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需用积分器仿真，</a:t>
            </a:r>
            <a:r>
              <a:rPr lang="zh-CN" altLang="en-US"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算子</a:t>
            </a:r>
            <a:r>
              <a:rPr lang="en-US" altLang="zh-CN"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S </a:t>
            </a:r>
            <a:r>
              <a:rPr lang="zh-CN" altLang="en-US"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应化成</a:t>
            </a:r>
            <a:r>
              <a:rPr lang="en-US" altLang="zh-CN" sz="2800" b="1" dirty="0" smtClean="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1/S</a:t>
            </a:r>
            <a:r>
              <a:rPr lang="zh-CN" altLang="en-US" sz="2800" b="1" dirty="0" smtClean="0">
                <a:latin typeface="等线 Light" panose="02010600030101010101" pitchFamily="2" charset="-122"/>
                <a:ea typeface="等线 Light" panose="02010600030101010101" pitchFamily="2" charset="-122"/>
                <a:cs typeface="Times New Roman" panose="02020603050405020304" pitchFamily="18" charset="0"/>
              </a:rPr>
              <a:t>。</a:t>
            </a:r>
            <a:endParaRPr lang="zh-CN" altLang="en-US" sz="2800" b="1" dirty="0">
              <a:latin typeface="等线 Light" panose="02010600030101010101" pitchFamily="2" charset="-122"/>
              <a:ea typeface="等线 Light" panose="02010600030101010101" pitchFamily="2" charset="-122"/>
              <a:cs typeface="Times New Roman" panose="02020603050405020304" pitchFamily="18" charset="0"/>
            </a:endParaRPr>
          </a:p>
          <a:p>
            <a:pPr eaLnBrk="1" hangingPunct="1">
              <a:lnSpc>
                <a:spcPct val="150000"/>
              </a:lnSpc>
              <a:spcBef>
                <a:spcPts val="1200"/>
              </a:spcBef>
              <a:buFont typeface="Wingdings" panose="05000000000000000000" pitchFamily="2" charset="2"/>
              <a:buNone/>
            </a:pPr>
            <a:r>
              <a:rPr lang="en-US" altLang="zh-CN" sz="2800" b="1" dirty="0">
                <a:latin typeface="等线 Light" panose="02010600030101010101" pitchFamily="2" charset="-122"/>
                <a:ea typeface="等线 Light" panose="02010600030101010101" pitchFamily="2" charset="-122"/>
                <a:cs typeface="Times New Roman" panose="02020603050405020304" pitchFamily="18" charset="0"/>
              </a:rPr>
              <a:t>(C</a:t>
            </a:r>
            <a:r>
              <a:rPr lang="en-US" altLang="zh-CN" sz="2800" b="1" dirty="0" smtClean="0">
                <a:latin typeface="等线 Light" panose="02010600030101010101" pitchFamily="2" charset="-122"/>
                <a:ea typeface="等线 Light" panose="02010600030101010101" pitchFamily="2" charset="-122"/>
                <a:cs typeface="Times New Roman" panose="02020603050405020304" pitchFamily="18" charset="0"/>
              </a:rPr>
              <a:t>) </a:t>
            </a:r>
            <a:r>
              <a:rPr lang="zh-CN" altLang="en-US" sz="2800" b="1" dirty="0" smtClean="0">
                <a:latin typeface="等线 Light" panose="02010600030101010101" pitchFamily="2" charset="-122"/>
                <a:ea typeface="等线 Light" panose="02010600030101010101" pitchFamily="2" charset="-122"/>
                <a:cs typeface="Times New Roman" panose="02020603050405020304" pitchFamily="18" charset="0"/>
              </a:rPr>
              <a:t>分母</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的常数项</a:t>
            </a:r>
            <a:r>
              <a:rPr lang="zh-CN" altLang="en-US" sz="2800" b="1" dirty="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化</a:t>
            </a:r>
            <a:r>
              <a:rPr lang="zh-CN" altLang="en-US" sz="2800" b="1" dirty="0" smtClean="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成 </a:t>
            </a:r>
            <a:r>
              <a:rPr lang="en-US" altLang="zh-CN" sz="2800" b="1" dirty="0" smtClean="0">
                <a:solidFill>
                  <a:srgbClr val="00FF00"/>
                </a:solidFill>
                <a:latin typeface="等线 Light" panose="02010600030101010101" pitchFamily="2" charset="-122"/>
                <a:ea typeface="等线 Light" panose="02010600030101010101" pitchFamily="2" charset="-122"/>
                <a:cs typeface="Times New Roman" panose="02020603050405020304" pitchFamily="18" charset="0"/>
              </a:rPr>
              <a:t>1</a:t>
            </a:r>
            <a:r>
              <a:rPr lang="zh-CN" altLang="en-US" sz="2800" b="1" dirty="0">
                <a:latin typeface="等线 Light" panose="02010600030101010101" pitchFamily="2" charset="-122"/>
                <a:ea typeface="等线 Light" panose="02010600030101010101" pitchFamily="2" charset="-122"/>
                <a:cs typeface="Times New Roman" panose="02020603050405020304" pitchFamily="18" charset="0"/>
              </a:rPr>
              <a:t>。</a:t>
            </a:r>
          </a:p>
        </p:txBody>
      </p:sp>
      <p:graphicFrame>
        <p:nvGraphicFramePr>
          <p:cNvPr id="27652" name="Object 3"/>
          <p:cNvGraphicFramePr>
            <a:graphicFrameLocks noChangeAspect="1"/>
          </p:cNvGraphicFramePr>
          <p:nvPr>
            <p:extLst>
              <p:ext uri="{D42A27DB-BD31-4B8C-83A1-F6EECF244321}">
                <p14:modId xmlns="" xmlns:p14="http://schemas.microsoft.com/office/powerpoint/2010/main" val="2296205477"/>
              </p:ext>
            </p:extLst>
          </p:nvPr>
        </p:nvGraphicFramePr>
        <p:xfrm>
          <a:off x="179512" y="550660"/>
          <a:ext cx="4757738" cy="5799138"/>
        </p:xfrm>
        <a:graphic>
          <a:graphicData uri="http://schemas.openxmlformats.org/presentationml/2006/ole">
            <p:oleObj spid="_x0000_s77827" name="公式" r:id="rId3" imgW="3022600" imgH="3683000" progId="">
              <p:embed/>
            </p:oleObj>
          </a:graphicData>
        </a:graphic>
      </p:graphicFrame>
    </p:spTree>
    <p:extLst>
      <p:ext uri="{BB962C8B-B14F-4D97-AF65-F5344CB8AC3E}">
        <p14:creationId xmlns="" xmlns:p14="http://schemas.microsoft.com/office/powerpoint/2010/main" val="322186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主题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TotalTime>
  <Pages>0</Pages>
  <Words>9796</Words>
  <Characters>0</Characters>
  <Application>Microsoft Office PowerPoint</Application>
  <DocSecurity>0</DocSecurity>
  <PresentationFormat>全屏显示(4:3)</PresentationFormat>
  <Lines>0</Lines>
  <Paragraphs>684</Paragraphs>
  <Slides>79</Slides>
  <Notes>1</Notes>
  <HiddenSlides>0</HiddenSlides>
  <MMClips>0</MMClips>
  <ScaleCrop>false</ScaleCrop>
  <HeadingPairs>
    <vt:vector size="6" baseType="variant">
      <vt:variant>
        <vt:lpstr>主题</vt:lpstr>
      </vt:variant>
      <vt:variant>
        <vt:i4>1</vt:i4>
      </vt:variant>
      <vt:variant>
        <vt:lpstr>嵌入 OLE 服务器</vt:lpstr>
      </vt:variant>
      <vt:variant>
        <vt:i4>5</vt:i4>
      </vt:variant>
      <vt:variant>
        <vt:lpstr>幻灯片标题</vt:lpstr>
      </vt:variant>
      <vt:variant>
        <vt:i4>79</vt:i4>
      </vt:variant>
    </vt:vector>
  </HeadingPairs>
  <TitlesOfParts>
    <vt:vector size="85" baseType="lpstr">
      <vt:lpstr>Office 主题</vt:lpstr>
      <vt:lpstr>Equation</vt:lpstr>
      <vt:lpstr>公式</vt:lpstr>
      <vt:lpstr>Microsoft 公式 3.0</vt:lpstr>
      <vt:lpstr>Image</vt:lpstr>
      <vt:lpstr>位图图像</vt:lpstr>
      <vt:lpstr>幻灯片 1</vt:lpstr>
      <vt:lpstr>一、Multisim 用于连续时间系统的模拟 </vt:lpstr>
      <vt:lpstr>（1）连续时间系统的模拟的基本概念</vt:lpstr>
      <vt:lpstr>（2）拉普拉斯变换(Laplace Transform)</vt:lpstr>
      <vt:lpstr>（3）Multisim 用于系统模拟的基本方法</vt:lpstr>
      <vt:lpstr>幻灯片 6</vt:lpstr>
      <vt:lpstr>(c) 对于具体电路，系统传输函数可以用零状态下的复频域等效电路模型求得。</vt:lpstr>
      <vt:lpstr>电路的零状态复频域模型如上图(b)，系统传输函数H(S)：</vt:lpstr>
      <vt:lpstr>幻灯片 9</vt:lpstr>
      <vt:lpstr>幻灯片 10</vt:lpstr>
      <vt:lpstr>幻灯片 11</vt:lpstr>
      <vt:lpstr>二、教材P17：图2-14 RC低通电路</vt:lpstr>
      <vt:lpstr>三、教材P17：图2-15 二阶带通电路</vt:lpstr>
      <vt:lpstr>四、思考题</vt:lpstr>
      <vt:lpstr>幻灯片 15</vt:lpstr>
      <vt:lpstr>2、画出下面传输函数的系统模拟框图</vt:lpstr>
      <vt:lpstr>3、写出传输函数，画系统模拟框图。 </vt:lpstr>
      <vt:lpstr>4、写传输函数，画系统模拟框图 </vt:lpstr>
      <vt:lpstr>幻灯片 19</vt:lpstr>
      <vt:lpstr>5、写出图一阶电路的传输函数，画出系统模拟框图。</vt:lpstr>
      <vt:lpstr>数字单元电路实验基础知识</vt:lpstr>
      <vt:lpstr>实 验 箱 电 源</vt:lpstr>
      <vt:lpstr>实 验 箱 电 源</vt:lpstr>
      <vt:lpstr>实 验 箱 信 号 源</vt:lpstr>
      <vt:lpstr>逻 辑 电 平 显 示</vt:lpstr>
      <vt:lpstr>数 码 管 显 示</vt:lpstr>
      <vt:lpstr>点 阵 显 示</vt:lpstr>
      <vt:lpstr>数 字 电 路 接 线 区</vt:lpstr>
      <vt:lpstr>外接仪器接线柱</vt:lpstr>
      <vt:lpstr>实验箱使用注意事项</vt:lpstr>
      <vt:lpstr>实验箱使用注意事项</vt:lpstr>
      <vt:lpstr>幻灯片 32</vt:lpstr>
      <vt:lpstr>（二）TTL数字集成电路使用规则 </vt:lpstr>
      <vt:lpstr>幻灯片 34</vt:lpstr>
      <vt:lpstr>2、 TTL工作电源</vt:lpstr>
      <vt:lpstr>3、管脚连接中须注意的问题</vt:lpstr>
      <vt:lpstr>幻灯片 37</vt:lpstr>
      <vt:lpstr>数字电路调测 </vt:lpstr>
      <vt:lpstr>组合电路的静态测试（1）</vt:lpstr>
      <vt:lpstr>幻灯片 40</vt:lpstr>
      <vt:lpstr>时序电路的静态测试法</vt:lpstr>
      <vt:lpstr>静态测试注意事项</vt:lpstr>
      <vt:lpstr>幻灯片 43</vt:lpstr>
      <vt:lpstr>组合电路的动态测试法（1）</vt:lpstr>
      <vt:lpstr>组合电路的动态测试注意事项</vt:lpstr>
      <vt:lpstr>时序电路的动态测试</vt:lpstr>
      <vt:lpstr>时序电路动态测试的注意事项</vt:lpstr>
      <vt:lpstr>电 路 图 绘 制</vt:lpstr>
      <vt:lpstr>电 路 图 绘 制</vt:lpstr>
      <vt:lpstr>电 路 图 绘 制</vt:lpstr>
      <vt:lpstr>电 路 图 绘 制</vt:lpstr>
      <vt:lpstr>数 字 电 路 装 配</vt:lpstr>
      <vt:lpstr>数 字 电 路 装 配</vt:lpstr>
      <vt:lpstr>数 字 电 路 装 配</vt:lpstr>
      <vt:lpstr>数 字 电 路 装 配</vt:lpstr>
      <vt:lpstr>数 字 电 路 装 配</vt:lpstr>
      <vt:lpstr>数电实验常见故障的分析和排除 </vt:lpstr>
      <vt:lpstr>断路故障</vt:lpstr>
      <vt:lpstr>短路故障</vt:lpstr>
      <vt:lpstr>集成电路芯片故障</vt:lpstr>
      <vt:lpstr>幻灯片 61</vt:lpstr>
      <vt:lpstr>4、检查电路的一般方法</vt:lpstr>
      <vt:lpstr>幻灯片 63</vt:lpstr>
      <vt:lpstr>幻灯片 64</vt:lpstr>
      <vt:lpstr>幻灯片 65</vt:lpstr>
      <vt:lpstr>组合逻辑电路实验提示</vt:lpstr>
      <vt:lpstr>二．P171—5：设计一数字锁逻辑电路，该锁有三个按钮A、B、C，当A、B、C同时按下，或A、B同时按下，或只有A或B按下时开锁，如果不符合上述条件应发出报警。</vt:lpstr>
      <vt:lpstr>三．P171—6*  有一组逻辑电路如图7.4.8所示。 （1）试用示波器来判断是否存在、险象的类型及出现的条件。 （3）换用修改逻辑设计的方法来消除所出现的险象，并验证。</vt:lpstr>
      <vt:lpstr>判断逻辑险象</vt:lpstr>
      <vt:lpstr>判断功能冒险：</vt:lpstr>
      <vt:lpstr>消除逻辑险象</vt:lpstr>
      <vt:lpstr>数据选择电路实验提示</vt:lpstr>
      <vt:lpstr>幻灯片 73</vt:lpstr>
      <vt:lpstr>实验提示</vt:lpstr>
      <vt:lpstr>实验提示</vt:lpstr>
      <vt:lpstr>实验提示</vt:lpstr>
      <vt:lpstr>幻灯片 77</vt:lpstr>
      <vt:lpstr>2  调测</vt:lpstr>
      <vt:lpstr>幻灯片 79</vt:lpstr>
    </vt:vector>
  </TitlesOfParts>
  <Manager/>
  <Company>WwW.YlmF.CoM</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微软用户</dc:creator>
  <cp:keywords/>
  <dc:description/>
  <cp:lastModifiedBy>USER</cp:lastModifiedBy>
  <cp:revision>218</cp:revision>
  <cp:lastPrinted>1899-12-30T00:00:00Z</cp:lastPrinted>
  <dcterms:created xsi:type="dcterms:W3CDTF">2011-03-28T07:15:46Z</dcterms:created>
  <dcterms:modified xsi:type="dcterms:W3CDTF">2017-04-28T08:02:03Z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